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2" r:id="rId3"/>
    <p:sldId id="273" r:id="rId4"/>
    <p:sldId id="274" r:id="rId5"/>
    <p:sldId id="288" r:id="rId6"/>
    <p:sldId id="287" r:id="rId7"/>
    <p:sldId id="28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wartz Warmbrand, Anna" userId="8fc75154-294b-4188-8a93-a7d1c27b82c6" providerId="ADAL" clId="{6EC45CE4-E5E9-4D77-A60E-C3011E0DE913}"/>
    <pc:docChg chg="modSld">
      <pc:chgData name="Schwartz Warmbrand, Anna" userId="8fc75154-294b-4188-8a93-a7d1c27b82c6" providerId="ADAL" clId="{6EC45CE4-E5E9-4D77-A60E-C3011E0DE913}" dt="2023-02-14T02:14:47.564" v="79" actId="20577"/>
      <pc:docMkLst>
        <pc:docMk/>
      </pc:docMkLst>
      <pc:sldChg chg="modSp mod">
        <pc:chgData name="Schwartz Warmbrand, Anna" userId="8fc75154-294b-4188-8a93-a7d1c27b82c6" providerId="ADAL" clId="{6EC45CE4-E5E9-4D77-A60E-C3011E0DE913}" dt="2023-02-14T02:14:47.564" v="79" actId="20577"/>
        <pc:sldMkLst>
          <pc:docMk/>
          <pc:sldMk cId="777432771" sldId="271"/>
        </pc:sldMkLst>
        <pc:spChg chg="mod">
          <ac:chgData name="Schwartz Warmbrand, Anna" userId="8fc75154-294b-4188-8a93-a7d1c27b82c6" providerId="ADAL" clId="{6EC45CE4-E5E9-4D77-A60E-C3011E0DE913}" dt="2023-02-14T02:14:47.564" v="79" actId="20577"/>
          <ac:spMkLst>
            <pc:docMk/>
            <pc:sldMk cId="777432771" sldId="271"/>
            <ac:spMk id="7" creationId="{D28DEC35-8687-CD2F-30CC-110F20B859BC}"/>
          </ac:spMkLst>
        </pc:spChg>
        <pc:spChg chg="mod">
          <ac:chgData name="Schwartz Warmbrand, Anna" userId="8fc75154-294b-4188-8a93-a7d1c27b82c6" providerId="ADAL" clId="{6EC45CE4-E5E9-4D77-A60E-C3011E0DE913}" dt="2023-02-14T02:14:05.681" v="50" actId="20577"/>
          <ac:spMkLst>
            <pc:docMk/>
            <pc:sldMk cId="777432771" sldId="271"/>
            <ac:spMk id="9" creationId="{756FAAA7-EBE0-FB9A-070C-F6A3449833EF}"/>
          </ac:spMkLst>
        </pc:spChg>
        <pc:spChg chg="mod">
          <ac:chgData name="Schwartz Warmbrand, Anna" userId="8fc75154-294b-4188-8a93-a7d1c27b82c6" providerId="ADAL" clId="{6EC45CE4-E5E9-4D77-A60E-C3011E0DE913}" dt="2023-02-14T02:13:38.777" v="26" actId="20577"/>
          <ac:spMkLst>
            <pc:docMk/>
            <pc:sldMk cId="777432771" sldId="271"/>
            <ac:spMk id="12" creationId="{2921AE6F-060D-2EE8-1FEE-704080A1A4D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48879-0E94-F646-AEF8-DFD210B8612F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F3E23ED-A4CB-7A4D-B7D5-BD907486108F}">
      <dgm:prSet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/>
            <a:t>Every 3 to 5 years it is good practice to gather stake holder input and revise the code of conduct to meet our students needs. </a:t>
          </a:r>
        </a:p>
      </dgm:t>
    </dgm:pt>
    <dgm:pt modelId="{CCD15FD2-CB9F-D64B-9AE2-B05F6BE9B7F7}" type="parTrans" cxnId="{06B7F5B3-6562-F046-86AD-AE823A5FE810}">
      <dgm:prSet/>
      <dgm:spPr/>
      <dgm:t>
        <a:bodyPr/>
        <a:lstStyle/>
        <a:p>
          <a:endParaRPr lang="en-US"/>
        </a:p>
      </dgm:t>
    </dgm:pt>
    <dgm:pt modelId="{3EBFCD17-A8A4-9044-B8FC-D3244687E29E}" type="sibTrans" cxnId="{06B7F5B3-6562-F046-86AD-AE823A5FE810}">
      <dgm:prSet/>
      <dgm:spPr/>
      <dgm:t>
        <a:bodyPr/>
        <a:lstStyle/>
        <a:p>
          <a:endParaRPr lang="en-US"/>
        </a:p>
      </dgm:t>
    </dgm:pt>
    <dgm:pt modelId="{7E659499-9FB5-3A40-8B8E-4002ECDB7E42}">
      <dgm:prSet/>
      <dgm:spPr>
        <a:solidFill>
          <a:schemeClr val="accent1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/>
            <a:t>Post Pandemic it is important to check in and make sure the current code of Conduct is meeting our needs as a TUSD community. </a:t>
          </a:r>
        </a:p>
      </dgm:t>
    </dgm:pt>
    <dgm:pt modelId="{E0EB5431-69C4-9047-8F3F-70385866FA13}" type="parTrans" cxnId="{D1E1EBDE-4BFF-964B-BF1E-07850865A772}">
      <dgm:prSet/>
      <dgm:spPr/>
      <dgm:t>
        <a:bodyPr/>
        <a:lstStyle/>
        <a:p>
          <a:endParaRPr lang="en-US"/>
        </a:p>
      </dgm:t>
    </dgm:pt>
    <dgm:pt modelId="{4DE5F901-3BAE-D742-89EC-9CBBA310E4DE}" type="sibTrans" cxnId="{D1E1EBDE-4BFF-964B-BF1E-07850865A772}">
      <dgm:prSet/>
      <dgm:spPr/>
      <dgm:t>
        <a:bodyPr/>
        <a:lstStyle/>
        <a:p>
          <a:endParaRPr lang="en-US"/>
        </a:p>
      </dgm:t>
    </dgm:pt>
    <dgm:pt modelId="{11D44E68-8261-8440-B6E8-1CBA5C79937A}" type="pres">
      <dgm:prSet presAssocID="{AAF48879-0E94-F646-AEF8-DFD210B8612F}" presName="linear" presStyleCnt="0">
        <dgm:presLayoutVars>
          <dgm:animLvl val="lvl"/>
          <dgm:resizeHandles val="exact"/>
        </dgm:presLayoutVars>
      </dgm:prSet>
      <dgm:spPr/>
    </dgm:pt>
    <dgm:pt modelId="{7503A060-F5B1-A940-BDA0-862E1B8967B0}" type="pres">
      <dgm:prSet presAssocID="{1F3E23ED-A4CB-7A4D-B7D5-BD907486108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5A33A8C-E16E-B248-8832-369C199757A7}" type="pres">
      <dgm:prSet presAssocID="{3EBFCD17-A8A4-9044-B8FC-D3244687E29E}" presName="spacer" presStyleCnt="0"/>
      <dgm:spPr/>
    </dgm:pt>
    <dgm:pt modelId="{F0BDB9C2-1C36-5E40-853B-446B175B717B}" type="pres">
      <dgm:prSet presAssocID="{7E659499-9FB5-3A40-8B8E-4002ECDB7E42}" presName="parentText" presStyleLbl="node1" presStyleIdx="1" presStyleCnt="2" custLinFactY="3647" custLinFactNeighborX="-83" custLinFactNeighborY="100000">
        <dgm:presLayoutVars>
          <dgm:chMax val="0"/>
          <dgm:bulletEnabled val="1"/>
        </dgm:presLayoutVars>
      </dgm:prSet>
      <dgm:spPr/>
    </dgm:pt>
  </dgm:ptLst>
  <dgm:cxnLst>
    <dgm:cxn modelId="{37F27512-881F-8B42-9922-93C494F34807}" type="presOf" srcId="{1F3E23ED-A4CB-7A4D-B7D5-BD907486108F}" destId="{7503A060-F5B1-A940-BDA0-862E1B8967B0}" srcOrd="0" destOrd="0" presId="urn:microsoft.com/office/officeart/2005/8/layout/vList2"/>
    <dgm:cxn modelId="{17C2566A-99F1-2149-9714-70D43D1BCD52}" type="presOf" srcId="{7E659499-9FB5-3A40-8B8E-4002ECDB7E42}" destId="{F0BDB9C2-1C36-5E40-853B-446B175B717B}" srcOrd="0" destOrd="0" presId="urn:microsoft.com/office/officeart/2005/8/layout/vList2"/>
    <dgm:cxn modelId="{06B7F5B3-6562-F046-86AD-AE823A5FE810}" srcId="{AAF48879-0E94-F646-AEF8-DFD210B8612F}" destId="{1F3E23ED-A4CB-7A4D-B7D5-BD907486108F}" srcOrd="0" destOrd="0" parTransId="{CCD15FD2-CB9F-D64B-9AE2-B05F6BE9B7F7}" sibTransId="{3EBFCD17-A8A4-9044-B8FC-D3244687E29E}"/>
    <dgm:cxn modelId="{E70EF0D9-2090-C14C-9BAA-332E43552115}" type="presOf" srcId="{AAF48879-0E94-F646-AEF8-DFD210B8612F}" destId="{11D44E68-8261-8440-B6E8-1CBA5C79937A}" srcOrd="0" destOrd="0" presId="urn:microsoft.com/office/officeart/2005/8/layout/vList2"/>
    <dgm:cxn modelId="{D1E1EBDE-4BFF-964B-BF1E-07850865A772}" srcId="{AAF48879-0E94-F646-AEF8-DFD210B8612F}" destId="{7E659499-9FB5-3A40-8B8E-4002ECDB7E42}" srcOrd="1" destOrd="0" parTransId="{E0EB5431-69C4-9047-8F3F-70385866FA13}" sibTransId="{4DE5F901-3BAE-D742-89EC-9CBBA310E4DE}"/>
    <dgm:cxn modelId="{0C596A71-19D7-AE4E-B505-B2EF592669D9}" type="presParOf" srcId="{11D44E68-8261-8440-B6E8-1CBA5C79937A}" destId="{7503A060-F5B1-A940-BDA0-862E1B8967B0}" srcOrd="0" destOrd="0" presId="urn:microsoft.com/office/officeart/2005/8/layout/vList2"/>
    <dgm:cxn modelId="{556F7BB9-CDD0-484B-BBA9-6E9BD82D9275}" type="presParOf" srcId="{11D44E68-8261-8440-B6E8-1CBA5C79937A}" destId="{A5A33A8C-E16E-B248-8832-369C199757A7}" srcOrd="1" destOrd="0" presId="urn:microsoft.com/office/officeart/2005/8/layout/vList2"/>
    <dgm:cxn modelId="{A0F82FEC-5D08-F043-AC36-60CEB5561011}" type="presParOf" srcId="{11D44E68-8261-8440-B6E8-1CBA5C79937A}" destId="{F0BDB9C2-1C36-5E40-853B-446B175B717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3A060-F5B1-A940-BDA0-862E1B8967B0}">
      <dsp:nvSpPr>
        <dsp:cNvPr id="0" name=""/>
        <dsp:cNvSpPr/>
      </dsp:nvSpPr>
      <dsp:spPr>
        <a:xfrm>
          <a:off x="0" y="13666"/>
          <a:ext cx="10442322" cy="1398515"/>
        </a:xfrm>
        <a:prstGeom prst="roundRect">
          <a:avLst/>
        </a:prstGeom>
        <a:solidFill>
          <a:schemeClr val="accent1">
            <a:lumMod val="75000"/>
            <a:alpha val="9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Every 3 to 5 years it is good practice to gather stake holder input and revise the code of conduct to meet our students needs. </a:t>
          </a:r>
        </a:p>
      </dsp:txBody>
      <dsp:txXfrm>
        <a:off x="68270" y="81936"/>
        <a:ext cx="10305782" cy="1261975"/>
      </dsp:txXfrm>
    </dsp:sp>
    <dsp:sp modelId="{F0BDB9C2-1C36-5E40-853B-446B175B717B}">
      <dsp:nvSpPr>
        <dsp:cNvPr id="0" name=""/>
        <dsp:cNvSpPr/>
      </dsp:nvSpPr>
      <dsp:spPr>
        <a:xfrm>
          <a:off x="0" y="1497849"/>
          <a:ext cx="10442322" cy="1398515"/>
        </a:xfrm>
        <a:prstGeom prst="roundRect">
          <a:avLst/>
        </a:prstGeom>
        <a:solidFill>
          <a:schemeClr val="accent1">
            <a:lumMod val="60000"/>
            <a:lumOff val="40000"/>
            <a:alpha val="5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Post Pandemic it is important to check in and make sure the current code of Conduct is meeting our needs as a TUSD community. </a:t>
          </a:r>
        </a:p>
      </dsp:txBody>
      <dsp:txXfrm>
        <a:off x="68270" y="1566119"/>
        <a:ext cx="10305782" cy="126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4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697CE224-DE54-44F8-A664-95E9057EA05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9B106C42-5375-4D66-A82A-2898A9AE8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697CE224-DE54-44F8-A664-95E9057EA05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9B106C42-5375-4D66-A82A-2898A9AE8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697CE224-DE54-44F8-A664-95E9057EA05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9B106C42-5375-4D66-A82A-2898A9AE8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697CE224-DE54-44F8-A664-95E9057EA05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9B106C42-5375-4D66-A82A-2898A9AE8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4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697CE224-DE54-44F8-A664-95E9057EA05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9B106C42-5375-4D66-A82A-2898A9AE8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4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697CE224-DE54-44F8-A664-95E9057EA05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9B106C42-5375-4D66-A82A-2898A9AE812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D3B0823-B40C-98D2-0E18-9DBE0D03BF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07168" y="188467"/>
            <a:ext cx="1641348" cy="164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6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697CE224-DE54-44F8-A664-95E9057EA05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9B106C42-5375-4D66-A82A-2898A9AE8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9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697CE224-DE54-44F8-A664-95E9057EA05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9B106C42-5375-4D66-A82A-2898A9AE8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5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697CE224-DE54-44F8-A664-95E9057EA05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9B106C42-5375-4D66-A82A-2898A9AE8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3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697CE224-DE54-44F8-A664-95E9057EA05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9B106C42-5375-4D66-A82A-2898A9AE8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0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697CE224-DE54-44F8-A664-95E9057EA05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9B106C42-5375-4D66-A82A-2898A9AE8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697CE224-DE54-44F8-A664-95E9057EA05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9B106C42-5375-4D66-A82A-2898A9AE8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</p:spPr>
        <p:txBody>
          <a:bodyPr/>
          <a:lstStyle/>
          <a:p>
            <a:fld id="{697CE224-DE54-44F8-A664-95E9057EA05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9B106C42-5375-4D66-A82A-2898A9AE8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4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F9B4136-DDF8-2F19-CB6F-EB12DCEE985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424" y="6032148"/>
            <a:ext cx="2673350" cy="3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1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entral.tusd1.org/_theme/files/student-records/22-23/article-20221221-code-of-conduct-e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al.tusd1.org/_theme/files/student-records/22-23/article-20221221-code-of-conduct-en.pdf" TargetMode="External"/><Relationship Id="rId7" Type="http://schemas.openxmlformats.org/officeDocument/2006/relationships/image" Target="../media/image11.png"/><Relationship Id="rId2" Type="http://schemas.openxmlformats.org/officeDocument/2006/relationships/hyperlink" Target="mailto:TUSDCodeofConduct@tusd1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ntral.tusd1.org/equity-diversity-and-inclusiveness" TargetMode="External"/><Relationship Id="rId5" Type="http://schemas.openxmlformats.org/officeDocument/2006/relationships/hyperlink" Target="https://deseg.tusd1.org/" TargetMode="External"/><Relationship Id="rId4" Type="http://schemas.openxmlformats.org/officeDocument/2006/relationships/hyperlink" Target="http://central.tusd1.org/_theme/files/student-records/22-23/article-20221221-code-of-conduct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FF097-C0CC-32AD-558B-1A747CCA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Community Forum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20167-C517-5E9C-7A33-DB916272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4" y="457198"/>
            <a:ext cx="3444211" cy="13430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 o C</a:t>
            </a:r>
          </a:p>
        </p:txBody>
      </p:sp>
      <p:pic>
        <p:nvPicPr>
          <p:cNvPr id="1028" name="Picture 4" descr="Tucson Unified School District Code of Conduct logo.">
            <a:extLst>
              <a:ext uri="{FF2B5EF4-FFF2-40B4-BE49-F238E27FC236}">
                <a16:creationId xmlns:a16="http://schemas.microsoft.com/office/drawing/2014/main" id="{80C0EDC4-3FB4-1663-1D42-6F0F8DF6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554" y="643465"/>
            <a:ext cx="5397897" cy="5397897"/>
          </a:xfrm>
          <a:prstGeom prst="roundRect">
            <a:avLst>
              <a:gd name="adj" fmla="val 387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974D5B-9FEF-3A67-CBB8-CB3283538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9" y="5900928"/>
            <a:ext cx="3824801" cy="5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6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1945-9AAB-AD71-F1AD-AAC3E7F5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Revise the Code of Conduct?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EF40DA-1C52-42ED-21A3-8C647D6439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654448"/>
              </p:ext>
            </p:extLst>
          </p:nvPr>
        </p:nvGraphicFramePr>
        <p:xfrm>
          <a:off x="810000" y="2460826"/>
          <a:ext cx="10442323" cy="289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41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82FA-8280-8359-A356-885B3D1366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7462" y="220009"/>
            <a:ext cx="11579088" cy="969963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Representative Stakeholders are Identified: 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68A154-1035-8263-C1E3-6A18586D7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33656"/>
              </p:ext>
            </p:extLst>
          </p:nvPr>
        </p:nvGraphicFramePr>
        <p:xfrm>
          <a:off x="408009" y="1431235"/>
          <a:ext cx="5456077" cy="3905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502">
                  <a:extLst>
                    <a:ext uri="{9D8B030D-6E8A-4147-A177-3AD203B41FA5}">
                      <a16:colId xmlns:a16="http://schemas.microsoft.com/office/drawing/2014/main" val="2504467927"/>
                    </a:ext>
                  </a:extLst>
                </a:gridCol>
                <a:gridCol w="2878575">
                  <a:extLst>
                    <a:ext uri="{9D8B030D-6E8A-4147-A177-3AD203B41FA5}">
                      <a16:colId xmlns:a16="http://schemas.microsoft.com/office/drawing/2014/main" val="1496544686"/>
                    </a:ext>
                  </a:extLst>
                </a:gridCol>
              </a:tblGrid>
              <a:tr h="267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NAME</a:t>
                      </a: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TITLE</a:t>
                      </a: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729927014"/>
                  </a:ext>
                </a:extLst>
              </a:tr>
              <a:tr h="2608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effectLst/>
                        </a:rPr>
                        <a:t>Brian </a:t>
                      </a:r>
                      <a:r>
                        <a:rPr lang="en-US" sz="1800" b="0" dirty="0">
                          <a:effectLst/>
                        </a:rPr>
                        <a:t>Lambert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Regional Superintendent 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3431261856"/>
                  </a:ext>
                </a:extLst>
              </a:tr>
              <a:tr h="260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Anna Warmbrand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Director of Student Relations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3896906982"/>
                  </a:ext>
                </a:extLst>
              </a:tr>
              <a:tr h="260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Alicia Engelstad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Program Coordinator 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1975931006"/>
                  </a:ext>
                </a:extLst>
              </a:tr>
              <a:tr h="260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Shermain Fort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Program Coordinator (AASS)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1700783496"/>
                  </a:ext>
                </a:extLst>
              </a:tr>
              <a:tr h="260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Monique Landrum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Behavior Specialist (MASS)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4051531264"/>
                  </a:ext>
                </a:extLst>
              </a:tr>
              <a:tr h="260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Cindy Hurley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Program Manager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3422501000"/>
                  </a:ext>
                </a:extLst>
              </a:tr>
              <a:tr h="260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Rachel Ruder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Program Coordinator (NASS)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723862902"/>
                  </a:ext>
                </a:extLst>
              </a:tr>
              <a:tr h="260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Henri Nzeyimana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Program Coordinator (PAS)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3915991199"/>
                  </a:ext>
                </a:extLst>
              </a:tr>
              <a:tr h="260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Tamara Nicolosi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Vail Principal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1590914667"/>
                  </a:ext>
                </a:extLst>
              </a:tr>
              <a:tr h="260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Alissa Welch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Rincon Principal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2758916986"/>
                  </a:ext>
                </a:extLst>
              </a:tr>
              <a:tr h="260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Manny Padilla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Valencia Asst. Principal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1107408117"/>
                  </a:ext>
                </a:extLst>
              </a:tr>
              <a:tr h="260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Frank Rosthenhausler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Pueblo Principal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993169282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Eileen Gow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Dietz Asst. Principal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15469604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6C629B-BFDF-8B19-2C67-7250303F2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09026"/>
              </p:ext>
            </p:extLst>
          </p:nvPr>
        </p:nvGraphicFramePr>
        <p:xfrm>
          <a:off x="6116579" y="1424281"/>
          <a:ext cx="5697931" cy="3659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1160">
                  <a:extLst>
                    <a:ext uri="{9D8B030D-6E8A-4147-A177-3AD203B41FA5}">
                      <a16:colId xmlns:a16="http://schemas.microsoft.com/office/drawing/2014/main" val="2504467927"/>
                    </a:ext>
                  </a:extLst>
                </a:gridCol>
                <a:gridCol w="2766771">
                  <a:extLst>
                    <a:ext uri="{9D8B030D-6E8A-4147-A177-3AD203B41FA5}">
                      <a16:colId xmlns:a16="http://schemas.microsoft.com/office/drawing/2014/main" val="149654468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NAME</a:t>
                      </a: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TITLE</a:t>
                      </a: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1728410305"/>
                  </a:ext>
                </a:extLst>
              </a:tr>
              <a:tr h="2835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Rosamaria Duarte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Raub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Ochoa Principal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1242566888"/>
                  </a:ext>
                </a:extLst>
              </a:tr>
              <a:tr h="283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Judy Mitchell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Mary Meredith Principal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3359625028"/>
                  </a:ext>
                </a:extLst>
              </a:tr>
              <a:tr h="283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Rosie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Zwaduk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TEA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1247713001"/>
                  </a:ext>
                </a:extLst>
              </a:tr>
              <a:tr h="283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Margaret Chaney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TEA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3629549470"/>
                  </a:ext>
                </a:extLst>
              </a:tr>
              <a:tr h="270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William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Abaidoo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TEA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2658811037"/>
                  </a:ext>
                </a:extLst>
              </a:tr>
              <a:tr h="270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Murray Lewis</a:t>
                      </a: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TEA</a:t>
                      </a: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3777898045"/>
                  </a:ext>
                </a:extLst>
              </a:tr>
              <a:tr h="283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Jason Freed</a:t>
                      </a: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TEA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2536607510"/>
                  </a:ext>
                </a:extLst>
              </a:tr>
              <a:tr h="283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Areli Zapata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Classified Rep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2272590190"/>
                  </a:ext>
                </a:extLst>
              </a:tr>
              <a:tr h="283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Michael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Areinoff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Legal Counsel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3533758442"/>
                  </a:ext>
                </a:extLst>
              </a:tr>
              <a:tr h="283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Julie Coryell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Parent </a:t>
                      </a: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322625347"/>
                  </a:ext>
                </a:extLst>
              </a:tr>
              <a:tr h="283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Dr. Laronda Lugo</a:t>
                      </a: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Parent </a:t>
                      </a: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3398421180"/>
                  </a:ext>
                </a:extLst>
              </a:tr>
              <a:tr h="283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Escalante, Tina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Admin. Assistant (notetaker)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59" marR="62659" marT="0" marB="0" anchor="b"/>
                </a:tc>
                <a:extLst>
                  <a:ext uri="{0D108BD9-81ED-4DB2-BD59-A6C34878D82A}">
                    <a16:rowId xmlns:a16="http://schemas.microsoft.com/office/drawing/2014/main" val="2151866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73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270B2-2636-26E3-B951-65218FFE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b="1" dirty="0"/>
              <a:t>Timeline: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6E839-03EE-53F5-0AE1-803EE17C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552" y="186856"/>
            <a:ext cx="6410162" cy="6071616"/>
          </a:xfrm>
          <a:effectLst/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u="sng" dirty="0"/>
              <a:t>JANUARY: </a:t>
            </a:r>
            <a:endParaRPr lang="en-US" sz="1600" b="1" dirty="0"/>
          </a:p>
          <a:p>
            <a:pPr lvl="1">
              <a:lnSpc>
                <a:spcPct val="90000"/>
              </a:lnSpc>
            </a:pPr>
            <a:r>
              <a:rPr lang="en-US" dirty="0"/>
              <a:t>Establish Norms  </a:t>
            </a:r>
            <a:endParaRPr lang="en-US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Establish committees for student forums, community forums, and survey content (administrators, staff, and community/parents)</a:t>
            </a:r>
            <a:endParaRPr lang="en-US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Create content for the community forums </a:t>
            </a:r>
            <a:endParaRPr lang="en-US" dirty="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u="sng" dirty="0"/>
              <a:t>FEBRUARY: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Community Forums: </a:t>
            </a:r>
            <a:endParaRPr lang="en-US" dirty="0">
              <a:effectLst/>
              <a:ea typeface="Calibri"/>
              <a:cs typeface="Times New Roman"/>
            </a:endParaRPr>
          </a:p>
          <a:p>
            <a:pPr lvl="2" indent="-3429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/>
                <a:cs typeface="Times New Roman"/>
              </a:rPr>
              <a:t>Palo Verde Library – Feb 8, 2023, 5:30-6:30 p.m.</a:t>
            </a:r>
          </a:p>
          <a:p>
            <a:pPr lvl="2" indent="-3429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/>
                <a:cs typeface="Times New Roman"/>
              </a:rPr>
              <a:t>Innovation Tech Library – Feb 9, 2023, 5:30-6:30 p.m.</a:t>
            </a:r>
          </a:p>
          <a:p>
            <a:pPr lvl="2" indent="-3429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/>
                <a:cs typeface="Times New Roman"/>
              </a:rPr>
              <a:t>Tucson High Library – Feb 15, 2023, 5:30-6:30 p.m.</a:t>
            </a:r>
            <a:endParaRPr lang="en-US" sz="1600" dirty="0">
              <a:ea typeface="Calibri"/>
              <a:cs typeface="Times New Roman"/>
            </a:endParaRPr>
          </a:p>
          <a:p>
            <a:pPr lvl="2" indent="-3429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/>
                <a:cs typeface="Times New Roman"/>
              </a:rPr>
              <a:t>Cholla</a:t>
            </a:r>
            <a:r>
              <a:rPr lang="en-US" sz="1600" dirty="0">
                <a:effectLst/>
                <a:ea typeface="Calibri"/>
                <a:cs typeface="Times New Roman"/>
              </a:rPr>
              <a:t> Library – </a:t>
            </a:r>
            <a:r>
              <a:rPr lang="en-US" sz="1600" dirty="0">
                <a:ea typeface="Calibri"/>
                <a:cs typeface="Times New Roman"/>
              </a:rPr>
              <a:t>Feb 20, 2023, </a:t>
            </a:r>
            <a:r>
              <a:rPr lang="en-US" sz="1600" dirty="0">
                <a:effectLst/>
                <a:ea typeface="Calibri"/>
                <a:cs typeface="Times New Roman"/>
              </a:rPr>
              <a:t>5:30-6:30 p.m.</a:t>
            </a:r>
          </a:p>
          <a:p>
            <a:pPr lvl="2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Calibri"/>
                <a:cs typeface="Times New Roman"/>
              </a:rPr>
              <a:t>Sahuaro</a:t>
            </a:r>
            <a:r>
              <a:rPr lang="en-US" sz="1600" dirty="0">
                <a:effectLst/>
                <a:ea typeface="Calibri"/>
                <a:cs typeface="Times New Roman"/>
              </a:rPr>
              <a:t> Library – </a:t>
            </a:r>
            <a:r>
              <a:rPr lang="en-US" sz="1600" dirty="0">
                <a:ea typeface="Calibri"/>
                <a:cs typeface="Times New Roman"/>
              </a:rPr>
              <a:t>March 8, 2023, </a:t>
            </a:r>
            <a:r>
              <a:rPr lang="en-US" sz="1600" dirty="0">
                <a:effectLst/>
                <a:ea typeface="Calibri"/>
                <a:cs typeface="Times New Roman"/>
              </a:rPr>
              <a:t>5:30-6:30 p.m.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Student Forums: </a:t>
            </a:r>
            <a:endParaRPr lang="en-US" dirty="0">
              <a:effectLst/>
              <a:ea typeface="Calibri"/>
              <a:cs typeface="Times New Roman"/>
            </a:endParaRPr>
          </a:p>
          <a:p>
            <a:pPr lvl="2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Sabino, Catalina, Santa Rita, UHS, Sahuaro, Rincon, Pueblo, Mary-Meredith, TAP/Project More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Create Survey Content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2F37DB2-9B81-4C32-F8FA-FDC9312E6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514" y="631685"/>
            <a:ext cx="2206342" cy="220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A9748CA-1A23-D3A7-553B-981957E71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732" y="6200055"/>
            <a:ext cx="2670048" cy="386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A8D9C-0CDA-1DF9-1014-B9093B9CC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14" y="4190788"/>
            <a:ext cx="38576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21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270B2-2636-26E3-B951-65218FFE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2335696"/>
            <a:ext cx="3765483" cy="2787448"/>
          </a:xfrm>
        </p:spPr>
        <p:txBody>
          <a:bodyPr anchor="ctr">
            <a:normAutofit/>
          </a:bodyPr>
          <a:lstStyle/>
          <a:p>
            <a:r>
              <a:rPr lang="en-US" b="1" dirty="0"/>
              <a:t>Timeline</a:t>
            </a:r>
            <a:br>
              <a:rPr lang="en-US" b="1" dirty="0"/>
            </a:br>
            <a:r>
              <a:rPr lang="en-US" b="1" dirty="0"/>
              <a:t>Continued: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6E839-03EE-53F5-0AE1-803EE17C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552" y="186856"/>
            <a:ext cx="6410162" cy="5741860"/>
          </a:xfrm>
          <a:effectLst/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u="sng" dirty="0"/>
              <a:t>MARCH: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Surveys are sent out the first week of March </a:t>
            </a:r>
          </a:p>
          <a:p>
            <a:pPr lvl="1"/>
            <a:r>
              <a:rPr lang="en-US" dirty="0"/>
              <a:t>Survey data is collected and analyzed</a:t>
            </a:r>
            <a:endParaRPr lang="en-US" dirty="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u="sng" dirty="0"/>
              <a:t>APRIL: </a:t>
            </a:r>
          </a:p>
          <a:p>
            <a:pPr lvl="1"/>
            <a:r>
              <a:rPr lang="en-US" dirty="0"/>
              <a:t>Data from Student Forums and community forums are shared with committee 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Stakeholder input used to inform the revisions to the code of conduct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u="sng" dirty="0"/>
              <a:t>MAY: </a:t>
            </a:r>
          </a:p>
          <a:p>
            <a:pPr lvl="1"/>
            <a:r>
              <a:rPr lang="en-US" dirty="0"/>
              <a:t>Revised Code of Conduct is presented to the school board. </a:t>
            </a:r>
            <a:endParaRPr lang="en-US" dirty="0">
              <a:ea typeface="Calibri"/>
              <a:cs typeface="Calibri"/>
            </a:endParaRPr>
          </a:p>
          <a:p>
            <a:pPr lvl="1"/>
            <a:endParaRPr lang="en-US" dirty="0">
              <a:ea typeface="Calibri"/>
              <a:cs typeface="Calibri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2F37DB2-9B81-4C32-F8FA-FDC9312E6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514" y="631685"/>
            <a:ext cx="2206342" cy="220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A9748CA-1A23-D3A7-553B-981957E71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732" y="6200055"/>
            <a:ext cx="2670048" cy="3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13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DF72-45CB-E6F5-B0A1-78AD1C3155EB}"/>
              </a:ext>
            </a:extLst>
          </p:cNvPr>
          <p:cNvSpPr txBox="1"/>
          <p:nvPr/>
        </p:nvSpPr>
        <p:spPr>
          <a:xfrm>
            <a:off x="719633" y="4944797"/>
            <a:ext cx="3309442" cy="178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Code of Conduct </a:t>
            </a:r>
            <a:r>
              <a:rPr lang="en-US" sz="4000" b="1" dirty="0"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83B6F6-E8E8-4C9B-BEDE-6E743086F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4E45A778-B5BB-477D-BEE9-D874E8DCD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6A593-5253-CB4C-3B30-B702EB7F921A}"/>
              </a:ext>
            </a:extLst>
          </p:cNvPr>
          <p:cNvSpPr/>
          <p:nvPr/>
        </p:nvSpPr>
        <p:spPr>
          <a:xfrm>
            <a:off x="4826465" y="124239"/>
            <a:ext cx="7185991" cy="66095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355CEC-0221-EDBF-0D90-04114C400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61"/>
          <a:stretch/>
        </p:blipFill>
        <p:spPr>
          <a:xfrm>
            <a:off x="9905194" y="5443956"/>
            <a:ext cx="2154648" cy="1094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C8D60-5A3B-264C-AA3D-D97B5863E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9757" y="235674"/>
            <a:ext cx="3441268" cy="44702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50FEF9-1CAB-9B94-41D0-D0579E839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152" y="86135"/>
            <a:ext cx="5423724" cy="6647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46248C-1C7A-E69F-3251-052F5547E4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49" t="14547" r="11205"/>
          <a:stretch/>
        </p:blipFill>
        <p:spPr>
          <a:xfrm>
            <a:off x="10244451" y="3756991"/>
            <a:ext cx="1479892" cy="15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6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4220C4-C619-C77A-7FF2-B95BDB341E55}"/>
              </a:ext>
            </a:extLst>
          </p:cNvPr>
          <p:cNvSpPr txBox="1">
            <a:spLocks/>
          </p:cNvSpPr>
          <p:nvPr/>
        </p:nvSpPr>
        <p:spPr>
          <a:xfrm>
            <a:off x="810000" y="447187"/>
            <a:ext cx="5359921" cy="1143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TUSD Code of Conduct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808B7-A119-C070-DB05-42D274214E14}"/>
              </a:ext>
            </a:extLst>
          </p:cNvPr>
          <p:cNvSpPr txBox="1"/>
          <p:nvPr/>
        </p:nvSpPr>
        <p:spPr>
          <a:xfrm>
            <a:off x="818712" y="2222287"/>
            <a:ext cx="5351209" cy="363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dirty="0">
                <a:effectLst/>
              </a:rPr>
              <a:t>EMAIL: </a:t>
            </a:r>
            <a:r>
              <a:rPr lang="en-US" i="1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TUSDCodeofConduct@tusd1.org</a:t>
            </a:r>
            <a:endParaRPr lang="en-US" i="1" u="sng" dirty="0">
              <a:effectLst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 of Conduct PDF</a:t>
            </a:r>
            <a:endParaRPr lang="en-US" b="0" i="0" u="sng" dirty="0">
              <a:effectLst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b="0" i="0" u="sng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 of Conduct Request Form</a:t>
            </a:r>
            <a:endParaRPr lang="en-US" b="0" i="0" dirty="0">
              <a:effectLst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b="0" i="0" u="sng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Desegregation</a:t>
            </a:r>
            <a:endParaRPr lang="en-US" b="0" i="0" dirty="0">
              <a:effectLst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b="0" i="0" u="sng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Equity, Diversity, and Inclusiveness</a:t>
            </a:r>
            <a:endParaRPr lang="en-US" b="0" i="0" dirty="0">
              <a:effectLst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dirty="0"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524A27-B6C0-41EA-ABCB-AA2E61FC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F3FCE8DC-E7A6-4A8F-BB57-A87EC4B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C00651-386B-53D7-179A-51017690E085}"/>
              </a:ext>
            </a:extLst>
          </p:cNvPr>
          <p:cNvSpPr/>
          <p:nvPr/>
        </p:nvSpPr>
        <p:spPr>
          <a:xfrm>
            <a:off x="6625448" y="123510"/>
            <a:ext cx="5341265" cy="66095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7E1324-983A-9FCC-B6CD-547574A68A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272730" y="124968"/>
            <a:ext cx="4275806" cy="66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88A3B1F-76D4-22DE-F0FA-3FBE42D6F45A}"/>
              </a:ext>
            </a:extLst>
          </p:cNvPr>
          <p:cNvSpPr/>
          <p:nvPr/>
        </p:nvSpPr>
        <p:spPr>
          <a:xfrm>
            <a:off x="878706" y="5361539"/>
            <a:ext cx="7286625" cy="1230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20FB39-14D7-D706-F6FD-9118B0531D06}"/>
              </a:ext>
            </a:extLst>
          </p:cNvPr>
          <p:cNvSpPr/>
          <p:nvPr/>
        </p:nvSpPr>
        <p:spPr>
          <a:xfrm>
            <a:off x="878706" y="4622888"/>
            <a:ext cx="7286625" cy="65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346981-23D6-B6BF-1F2A-5EFA8826C9BB}"/>
              </a:ext>
            </a:extLst>
          </p:cNvPr>
          <p:cNvSpPr/>
          <p:nvPr/>
        </p:nvSpPr>
        <p:spPr>
          <a:xfrm>
            <a:off x="878706" y="3329459"/>
            <a:ext cx="7286625" cy="1230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346F8AB-723A-5842-0E16-C1D481DB216A}"/>
              </a:ext>
            </a:extLst>
          </p:cNvPr>
          <p:cNvSpPr/>
          <p:nvPr/>
        </p:nvSpPr>
        <p:spPr>
          <a:xfrm>
            <a:off x="878707" y="2049126"/>
            <a:ext cx="7286625" cy="1230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6476C0-E13D-2026-9408-889275086636}"/>
              </a:ext>
            </a:extLst>
          </p:cNvPr>
          <p:cNvSpPr/>
          <p:nvPr/>
        </p:nvSpPr>
        <p:spPr>
          <a:xfrm>
            <a:off x="878708" y="751688"/>
            <a:ext cx="7286625" cy="1230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558FAB-B26F-C777-FC70-3174C7A73B35}"/>
              </a:ext>
            </a:extLst>
          </p:cNvPr>
          <p:cNvSpPr txBox="1">
            <a:spLocks/>
          </p:cNvSpPr>
          <p:nvPr/>
        </p:nvSpPr>
        <p:spPr>
          <a:xfrm>
            <a:off x="196301" y="-255776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Open Forum: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5A56D-9E5E-2A72-CD49-DD325BD8663D}"/>
              </a:ext>
            </a:extLst>
          </p:cNvPr>
          <p:cNvSpPr txBox="1"/>
          <p:nvPr/>
        </p:nvSpPr>
        <p:spPr>
          <a:xfrm>
            <a:off x="878706" y="856064"/>
            <a:ext cx="687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Do you believe it is appropriate for the Dress Code to be included in the Code of Conduct? If so, what level of infraction?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DEC35-8687-CD2F-30CC-110F20B859BC}"/>
              </a:ext>
            </a:extLst>
          </p:cNvPr>
          <p:cNvSpPr txBox="1"/>
          <p:nvPr/>
        </p:nvSpPr>
        <p:spPr>
          <a:xfrm>
            <a:off x="878706" y="2105489"/>
            <a:ext cx="687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Currently, after a student’s first fight, the consequence includes one day of suspension with a restorative mediation, and then the students are allowed </a:t>
            </a:r>
            <a:r>
              <a:rPr lang="en-US"/>
              <a:t>back on campus</a:t>
            </a:r>
            <a:r>
              <a:rPr lang="en-US" dirty="0"/>
              <a:t>. Does this seem appropriate?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5091E-3CB1-FF2E-4A9A-713F1D07F7D8}"/>
              </a:ext>
            </a:extLst>
          </p:cNvPr>
          <p:cNvSpPr txBox="1"/>
          <p:nvPr/>
        </p:nvSpPr>
        <p:spPr>
          <a:xfrm>
            <a:off x="878706" y="3428999"/>
            <a:ext cx="687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Currently, the consequence for drug offenses includes a class about drug use, safety, and health. Should this be a continued practice/consequence/intervention?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FAAA7-EBE0-FB9A-070C-F6A3449833EF}"/>
              </a:ext>
            </a:extLst>
          </p:cNvPr>
          <p:cNvSpPr txBox="1"/>
          <p:nvPr/>
        </p:nvSpPr>
        <p:spPr>
          <a:xfrm>
            <a:off x="878706" y="4714329"/>
            <a:ext cx="687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4.Truancy is currently a level 2, is that an appropriate level?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1AE6F-060D-2EE8-1FEE-704080A1A4D2}"/>
              </a:ext>
            </a:extLst>
          </p:cNvPr>
          <p:cNvSpPr txBox="1"/>
          <p:nvPr/>
        </p:nvSpPr>
        <p:spPr>
          <a:xfrm>
            <a:off x="878706" y="5401771"/>
            <a:ext cx="687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Currently, “Defiance and Disrespect” has two levels. Level 3 is if the disrespect is towards an adult. Level 2 is if the disrespect is towards another student. Do you believe this is correctly labeled?</a:t>
            </a:r>
          </a:p>
        </p:txBody>
      </p:sp>
    </p:spTree>
    <p:extLst>
      <p:ext uri="{BB962C8B-B14F-4D97-AF65-F5344CB8AC3E}">
        <p14:creationId xmlns:p14="http://schemas.microsoft.com/office/powerpoint/2010/main" val="777432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{D3C90E39-ADF8-634A-A19B-8CF7CC5CAC0A}tf10001121_mac</Template>
  <TotalTime>4802</TotalTime>
  <Words>576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Courier New</vt:lpstr>
      <vt:lpstr>Symbol</vt:lpstr>
      <vt:lpstr>Wingdings 2</vt:lpstr>
      <vt:lpstr>Quotable</vt:lpstr>
      <vt:lpstr>Community Forum </vt:lpstr>
      <vt:lpstr>Why Revise the Code of Conduct? </vt:lpstr>
      <vt:lpstr>Representative Stakeholders are Identified: </vt:lpstr>
      <vt:lpstr>Timeline: </vt:lpstr>
      <vt:lpstr>Timeline Continued: 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Schwartz Warmbrand, Anna</dc:creator>
  <cp:lastModifiedBy>Schwartz Warmbrand, Anna</cp:lastModifiedBy>
  <cp:revision>17</cp:revision>
  <dcterms:created xsi:type="dcterms:W3CDTF">2023-02-03T17:02:34Z</dcterms:created>
  <dcterms:modified xsi:type="dcterms:W3CDTF">2023-02-14T02:14:53Z</dcterms:modified>
</cp:coreProperties>
</file>