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85" r:id="rId2"/>
    <p:sldId id="306" r:id="rId3"/>
    <p:sldId id="311" r:id="rId4"/>
    <p:sldId id="316" r:id="rId5"/>
    <p:sldId id="324" r:id="rId6"/>
    <p:sldId id="325" r:id="rId7"/>
    <p:sldId id="318" r:id="rId8"/>
    <p:sldId id="333" r:id="rId9"/>
    <p:sldId id="332" r:id="rId10"/>
    <p:sldId id="319" r:id="rId11"/>
    <p:sldId id="321" r:id="rId12"/>
    <p:sldId id="328" r:id="rId13"/>
    <p:sldId id="322" r:id="rId14"/>
    <p:sldId id="302" r:id="rId15"/>
    <p:sldId id="334" r:id="rId16"/>
    <p:sldId id="337" r:id="rId17"/>
    <p:sldId id="336" r:id="rId18"/>
    <p:sldId id="330" r:id="rId19"/>
    <p:sldId id="320" r:id="rId20"/>
    <p:sldId id="331" r:id="rId21"/>
    <p:sldId id="338" r:id="rId22"/>
    <p:sldId id="276" r:id="rId23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98E2AD-94A3-4CE1-9D3B-97FD681A17C3}" v="1" dt="2022-10-12T17:45:26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7" autoAdjust="0"/>
    <p:restoredTop sz="94542" autoAdjust="0"/>
  </p:normalViewPr>
  <p:slideViewPr>
    <p:cSldViewPr snapToGrid="0">
      <p:cViewPr varScale="1">
        <p:scale>
          <a:sx n="102" d="100"/>
          <a:sy n="102" d="100"/>
        </p:scale>
        <p:origin x="108" y="2508"/>
      </p:cViewPr>
      <p:guideLst/>
    </p:cSldViewPr>
  </p:slideViewPr>
  <p:outlineViewPr>
    <p:cViewPr>
      <p:scale>
        <a:sx n="33" d="100"/>
        <a:sy n="33" d="100"/>
      </p:scale>
      <p:origin x="0" y="-45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4FF93-49D8-4483-B903-B3C78365E7B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F43461-CA58-4B2D-AAD7-C6778C0BDBBF}">
      <dgm:prSet phldrT="[Text]"/>
      <dgm:spPr/>
      <dgm:t>
        <a:bodyPr/>
        <a:lstStyle/>
        <a:p>
          <a:r>
            <a:rPr lang="en-US" dirty="0"/>
            <a:t>Actual Costs &amp; Started </a:t>
          </a:r>
        </a:p>
      </dgm:t>
    </dgm:pt>
    <dgm:pt modelId="{30594408-B757-41DA-B9DC-C00AAF4663C1}" type="parTrans" cxnId="{E73AEEFE-8575-4258-B57D-EDC367B3A47A}">
      <dgm:prSet/>
      <dgm:spPr/>
      <dgm:t>
        <a:bodyPr/>
        <a:lstStyle/>
        <a:p>
          <a:endParaRPr lang="en-US"/>
        </a:p>
      </dgm:t>
    </dgm:pt>
    <dgm:pt modelId="{6CCD88B8-0513-4C58-8BF0-0E392C5E4175}" type="sibTrans" cxnId="{E73AEEFE-8575-4258-B57D-EDC367B3A47A}">
      <dgm:prSet/>
      <dgm:spPr/>
      <dgm:t>
        <a:bodyPr/>
        <a:lstStyle/>
        <a:p>
          <a:endParaRPr lang="en-US"/>
        </a:p>
      </dgm:t>
    </dgm:pt>
    <dgm:pt modelId="{D190DC1E-6A16-4802-93E3-A613DCC49A28}">
      <dgm:prSet phldrT="[Text]"/>
      <dgm:spPr/>
      <dgm:t>
        <a:bodyPr/>
        <a:lstStyle/>
        <a:p>
          <a:r>
            <a:rPr lang="en-US" dirty="0"/>
            <a:t>$2 Million</a:t>
          </a:r>
        </a:p>
      </dgm:t>
    </dgm:pt>
    <dgm:pt modelId="{30A2F36C-31FF-4D6A-B354-2ED799E84C43}" type="parTrans" cxnId="{436BB836-329A-47BC-AA9E-CDC98754D76B}">
      <dgm:prSet/>
      <dgm:spPr/>
      <dgm:t>
        <a:bodyPr/>
        <a:lstStyle/>
        <a:p>
          <a:endParaRPr lang="en-US"/>
        </a:p>
      </dgm:t>
    </dgm:pt>
    <dgm:pt modelId="{6D9897B6-FBA5-43E1-97E7-06719366E63C}" type="sibTrans" cxnId="{436BB836-329A-47BC-AA9E-CDC98754D76B}">
      <dgm:prSet/>
      <dgm:spPr/>
      <dgm:t>
        <a:bodyPr/>
        <a:lstStyle/>
        <a:p>
          <a:endParaRPr lang="en-US"/>
        </a:p>
      </dgm:t>
    </dgm:pt>
    <dgm:pt modelId="{035E6537-6B7B-4F64-9C6A-7B0A7DF44960}">
      <dgm:prSet phldrT="[Text]"/>
      <dgm:spPr/>
      <dgm:t>
        <a:bodyPr/>
        <a:lstStyle/>
        <a:p>
          <a:r>
            <a:rPr lang="en-US" dirty="0"/>
            <a:t>45 Projects</a:t>
          </a:r>
        </a:p>
      </dgm:t>
    </dgm:pt>
    <dgm:pt modelId="{271267D0-6A8C-4FB0-BEDB-44F14207C6BF}" type="parTrans" cxnId="{07350B4C-AE83-42BE-8FDA-551E0E62C045}">
      <dgm:prSet/>
      <dgm:spPr/>
      <dgm:t>
        <a:bodyPr/>
        <a:lstStyle/>
        <a:p>
          <a:endParaRPr lang="en-US"/>
        </a:p>
      </dgm:t>
    </dgm:pt>
    <dgm:pt modelId="{395E277D-99E4-428A-88EB-B153C961115F}" type="sibTrans" cxnId="{07350B4C-AE83-42BE-8FDA-551E0E62C045}">
      <dgm:prSet/>
      <dgm:spPr/>
      <dgm:t>
        <a:bodyPr/>
        <a:lstStyle/>
        <a:p>
          <a:endParaRPr lang="en-US"/>
        </a:p>
      </dgm:t>
    </dgm:pt>
    <dgm:pt modelId="{5584605D-E6DA-44AD-ACD1-8E856AAF8F25}">
      <dgm:prSet phldrT="[Text]"/>
      <dgm:spPr/>
      <dgm:t>
        <a:bodyPr/>
        <a:lstStyle/>
        <a:p>
          <a:r>
            <a:rPr lang="en-US" dirty="0"/>
            <a:t>Pending Costs &amp; Not Started</a:t>
          </a:r>
        </a:p>
      </dgm:t>
    </dgm:pt>
    <dgm:pt modelId="{7DC5FBFE-E05C-494F-84B2-0203A2E5C557}" type="parTrans" cxnId="{F170540C-0FD9-4408-9B19-DBEEF2E482F3}">
      <dgm:prSet/>
      <dgm:spPr/>
      <dgm:t>
        <a:bodyPr/>
        <a:lstStyle/>
        <a:p>
          <a:endParaRPr lang="en-US"/>
        </a:p>
      </dgm:t>
    </dgm:pt>
    <dgm:pt modelId="{AEE98BDC-A511-4E50-90B5-347DE4A410B8}" type="sibTrans" cxnId="{F170540C-0FD9-4408-9B19-DBEEF2E482F3}">
      <dgm:prSet/>
      <dgm:spPr/>
      <dgm:t>
        <a:bodyPr/>
        <a:lstStyle/>
        <a:p>
          <a:endParaRPr lang="en-US"/>
        </a:p>
      </dgm:t>
    </dgm:pt>
    <dgm:pt modelId="{2BD14278-03F5-44CD-9B2C-88DFBB0D2F7D}">
      <dgm:prSet phldrT="[Text]"/>
      <dgm:spPr/>
      <dgm:t>
        <a:bodyPr/>
        <a:lstStyle/>
        <a:p>
          <a:r>
            <a:rPr lang="en-US" dirty="0"/>
            <a:t>$2 Million</a:t>
          </a:r>
        </a:p>
      </dgm:t>
    </dgm:pt>
    <dgm:pt modelId="{96EDA8E4-520D-4506-9154-A9F616DA9A13}" type="parTrans" cxnId="{223387AF-C0C9-478B-BEA2-E530ADD7A19B}">
      <dgm:prSet/>
      <dgm:spPr/>
      <dgm:t>
        <a:bodyPr/>
        <a:lstStyle/>
        <a:p>
          <a:endParaRPr lang="en-US"/>
        </a:p>
      </dgm:t>
    </dgm:pt>
    <dgm:pt modelId="{A385C35E-842A-4B19-879B-5FD488AE5093}" type="sibTrans" cxnId="{223387AF-C0C9-478B-BEA2-E530ADD7A19B}">
      <dgm:prSet/>
      <dgm:spPr/>
      <dgm:t>
        <a:bodyPr/>
        <a:lstStyle/>
        <a:p>
          <a:endParaRPr lang="en-US"/>
        </a:p>
      </dgm:t>
    </dgm:pt>
    <dgm:pt modelId="{F7E4C278-F7B7-428A-AC6D-F126EDAFDEB8}">
      <dgm:prSet phldrT="[Text]"/>
      <dgm:spPr/>
      <dgm:t>
        <a:bodyPr/>
        <a:lstStyle/>
        <a:p>
          <a:r>
            <a:rPr lang="en-US" dirty="0"/>
            <a:t>34 Projects</a:t>
          </a:r>
        </a:p>
      </dgm:t>
    </dgm:pt>
    <dgm:pt modelId="{7ECEE1A2-B901-4E7D-82C7-90BB2A23E83C}" type="parTrans" cxnId="{AB152824-388C-419F-8509-1C63CCD481B7}">
      <dgm:prSet/>
      <dgm:spPr/>
      <dgm:t>
        <a:bodyPr/>
        <a:lstStyle/>
        <a:p>
          <a:endParaRPr lang="en-US"/>
        </a:p>
      </dgm:t>
    </dgm:pt>
    <dgm:pt modelId="{8112FC90-35A3-4224-8AB5-4E9861D50069}" type="sibTrans" cxnId="{AB152824-388C-419F-8509-1C63CCD481B7}">
      <dgm:prSet/>
      <dgm:spPr/>
      <dgm:t>
        <a:bodyPr/>
        <a:lstStyle/>
        <a:p>
          <a:endParaRPr lang="en-US"/>
        </a:p>
      </dgm:t>
    </dgm:pt>
    <dgm:pt modelId="{1EE05EC0-50F0-4713-881E-65E4ED3C6CF1}">
      <dgm:prSet phldrT="[Text]"/>
      <dgm:spPr/>
      <dgm:t>
        <a:bodyPr/>
        <a:lstStyle/>
        <a:p>
          <a:r>
            <a:rPr lang="en-US" dirty="0"/>
            <a:t>Totals</a:t>
          </a:r>
        </a:p>
      </dgm:t>
    </dgm:pt>
    <dgm:pt modelId="{3D759B27-DB6A-4C1E-B4B8-8FB3ACEC4DFA}" type="parTrans" cxnId="{1603D84E-D3C4-41CF-A420-9E654115ED0B}">
      <dgm:prSet/>
      <dgm:spPr/>
      <dgm:t>
        <a:bodyPr/>
        <a:lstStyle/>
        <a:p>
          <a:endParaRPr lang="en-US"/>
        </a:p>
      </dgm:t>
    </dgm:pt>
    <dgm:pt modelId="{2FAC3927-6DDB-40A3-8B35-05078377D8BE}" type="sibTrans" cxnId="{1603D84E-D3C4-41CF-A420-9E654115ED0B}">
      <dgm:prSet/>
      <dgm:spPr/>
      <dgm:t>
        <a:bodyPr/>
        <a:lstStyle/>
        <a:p>
          <a:endParaRPr lang="en-US"/>
        </a:p>
      </dgm:t>
    </dgm:pt>
    <dgm:pt modelId="{C0259C91-1BFE-4550-91F1-A0D4415A0DD0}">
      <dgm:prSet phldrT="[Text]"/>
      <dgm:spPr/>
      <dgm:t>
        <a:bodyPr/>
        <a:lstStyle/>
        <a:p>
          <a:r>
            <a:rPr lang="en-US" dirty="0"/>
            <a:t>$4 Million</a:t>
          </a:r>
        </a:p>
      </dgm:t>
    </dgm:pt>
    <dgm:pt modelId="{58A9C772-42D7-473B-8779-217EE30E80D4}" type="parTrans" cxnId="{4DBA9443-A912-4992-B45F-789ECBD02158}">
      <dgm:prSet/>
      <dgm:spPr/>
      <dgm:t>
        <a:bodyPr/>
        <a:lstStyle/>
        <a:p>
          <a:endParaRPr lang="en-US"/>
        </a:p>
      </dgm:t>
    </dgm:pt>
    <dgm:pt modelId="{30849272-32B0-46DA-B090-4CDEDFBC163E}" type="sibTrans" cxnId="{4DBA9443-A912-4992-B45F-789ECBD02158}">
      <dgm:prSet/>
      <dgm:spPr/>
      <dgm:t>
        <a:bodyPr/>
        <a:lstStyle/>
        <a:p>
          <a:endParaRPr lang="en-US"/>
        </a:p>
      </dgm:t>
    </dgm:pt>
    <dgm:pt modelId="{ED5116CF-5A27-46A3-9749-7D2B99797704}">
      <dgm:prSet phldrT="[Text]"/>
      <dgm:spPr/>
      <dgm:t>
        <a:bodyPr/>
        <a:lstStyle/>
        <a:p>
          <a:r>
            <a:rPr lang="en-US" dirty="0"/>
            <a:t>79 Projects</a:t>
          </a:r>
        </a:p>
      </dgm:t>
    </dgm:pt>
    <dgm:pt modelId="{AD3DCF07-F49F-4065-863C-01D753ADF3BB}" type="parTrans" cxnId="{F346C3AF-BE3E-4718-BF8F-54EAF564023C}">
      <dgm:prSet/>
      <dgm:spPr/>
      <dgm:t>
        <a:bodyPr/>
        <a:lstStyle/>
        <a:p>
          <a:endParaRPr lang="en-US"/>
        </a:p>
      </dgm:t>
    </dgm:pt>
    <dgm:pt modelId="{E23D5598-E56B-4EE6-8C2C-206ED52EFAF9}" type="sibTrans" cxnId="{F346C3AF-BE3E-4718-BF8F-54EAF564023C}">
      <dgm:prSet/>
      <dgm:spPr/>
      <dgm:t>
        <a:bodyPr/>
        <a:lstStyle/>
        <a:p>
          <a:endParaRPr lang="en-US"/>
        </a:p>
      </dgm:t>
    </dgm:pt>
    <dgm:pt modelId="{8F4C8D6F-B162-4BDB-A655-07422199C483}" type="pres">
      <dgm:prSet presAssocID="{9C64FF93-49D8-4483-B903-B3C78365E7B6}" presName="Name0" presStyleCnt="0">
        <dgm:presLayoutVars>
          <dgm:dir/>
          <dgm:animLvl val="lvl"/>
          <dgm:resizeHandles val="exact"/>
        </dgm:presLayoutVars>
      </dgm:prSet>
      <dgm:spPr/>
    </dgm:pt>
    <dgm:pt modelId="{4FA5C1B1-4FF0-4B60-A2E7-A20ACABF6E6F}" type="pres">
      <dgm:prSet presAssocID="{4DF43461-CA58-4B2D-AAD7-C6778C0BDBBF}" presName="composite" presStyleCnt="0"/>
      <dgm:spPr/>
    </dgm:pt>
    <dgm:pt modelId="{A69552E5-33D7-4393-A49F-53031AE72453}" type="pres">
      <dgm:prSet presAssocID="{4DF43461-CA58-4B2D-AAD7-C6778C0BDBB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08AA37E-7959-444A-9006-795BE390C63D}" type="pres">
      <dgm:prSet presAssocID="{4DF43461-CA58-4B2D-AAD7-C6778C0BDBBF}" presName="desTx" presStyleLbl="alignAccFollowNode1" presStyleIdx="0" presStyleCnt="3">
        <dgm:presLayoutVars>
          <dgm:bulletEnabled val="1"/>
        </dgm:presLayoutVars>
      </dgm:prSet>
      <dgm:spPr/>
    </dgm:pt>
    <dgm:pt modelId="{A150E3FD-3B2E-4B4D-ACEE-20CAEAF83F0F}" type="pres">
      <dgm:prSet presAssocID="{6CCD88B8-0513-4C58-8BF0-0E392C5E4175}" presName="space" presStyleCnt="0"/>
      <dgm:spPr/>
    </dgm:pt>
    <dgm:pt modelId="{7A5E44F4-45E5-4F64-A5A7-8F6BFC7EA6AA}" type="pres">
      <dgm:prSet presAssocID="{5584605D-E6DA-44AD-ACD1-8E856AAF8F25}" presName="composite" presStyleCnt="0"/>
      <dgm:spPr/>
    </dgm:pt>
    <dgm:pt modelId="{30C9E299-FBB3-47DE-9D9F-B1922A880CA8}" type="pres">
      <dgm:prSet presAssocID="{5584605D-E6DA-44AD-ACD1-8E856AAF8F2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EC89ABB-97AD-43DC-A076-B7BA588EA76C}" type="pres">
      <dgm:prSet presAssocID="{5584605D-E6DA-44AD-ACD1-8E856AAF8F25}" presName="desTx" presStyleLbl="alignAccFollowNode1" presStyleIdx="1" presStyleCnt="3">
        <dgm:presLayoutVars>
          <dgm:bulletEnabled val="1"/>
        </dgm:presLayoutVars>
      </dgm:prSet>
      <dgm:spPr/>
    </dgm:pt>
    <dgm:pt modelId="{829D1298-B674-4110-A541-731FC7F4AD4D}" type="pres">
      <dgm:prSet presAssocID="{AEE98BDC-A511-4E50-90B5-347DE4A410B8}" presName="space" presStyleCnt="0"/>
      <dgm:spPr/>
    </dgm:pt>
    <dgm:pt modelId="{20BB10EF-6185-4088-B9D0-84B0D093F7E2}" type="pres">
      <dgm:prSet presAssocID="{1EE05EC0-50F0-4713-881E-65E4ED3C6CF1}" presName="composite" presStyleCnt="0"/>
      <dgm:spPr/>
    </dgm:pt>
    <dgm:pt modelId="{5C879895-F7FD-400B-A96C-ECF5DDEEF5D8}" type="pres">
      <dgm:prSet presAssocID="{1EE05EC0-50F0-4713-881E-65E4ED3C6CF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92FE5D7-D49F-4552-8236-531F773C92CD}" type="pres">
      <dgm:prSet presAssocID="{1EE05EC0-50F0-4713-881E-65E4ED3C6CF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4EE1E08-7A98-45E1-8269-D619C9302812}" type="presOf" srcId="{4DF43461-CA58-4B2D-AAD7-C6778C0BDBBF}" destId="{A69552E5-33D7-4393-A49F-53031AE72453}" srcOrd="0" destOrd="0" presId="urn:microsoft.com/office/officeart/2005/8/layout/hList1"/>
    <dgm:cxn modelId="{F170540C-0FD9-4408-9B19-DBEEF2E482F3}" srcId="{9C64FF93-49D8-4483-B903-B3C78365E7B6}" destId="{5584605D-E6DA-44AD-ACD1-8E856AAF8F25}" srcOrd="1" destOrd="0" parTransId="{7DC5FBFE-E05C-494F-84B2-0203A2E5C557}" sibTransId="{AEE98BDC-A511-4E50-90B5-347DE4A410B8}"/>
    <dgm:cxn modelId="{AB152824-388C-419F-8509-1C63CCD481B7}" srcId="{5584605D-E6DA-44AD-ACD1-8E856AAF8F25}" destId="{F7E4C278-F7B7-428A-AC6D-F126EDAFDEB8}" srcOrd="1" destOrd="0" parTransId="{7ECEE1A2-B901-4E7D-82C7-90BB2A23E83C}" sibTransId="{8112FC90-35A3-4224-8AB5-4E9861D50069}"/>
    <dgm:cxn modelId="{23BF6D34-63E4-4737-B2E1-2D80930D5DCD}" type="presOf" srcId="{035E6537-6B7B-4F64-9C6A-7B0A7DF44960}" destId="{308AA37E-7959-444A-9006-795BE390C63D}" srcOrd="0" destOrd="1" presId="urn:microsoft.com/office/officeart/2005/8/layout/hList1"/>
    <dgm:cxn modelId="{436BB836-329A-47BC-AA9E-CDC98754D76B}" srcId="{4DF43461-CA58-4B2D-AAD7-C6778C0BDBBF}" destId="{D190DC1E-6A16-4802-93E3-A613DCC49A28}" srcOrd="0" destOrd="0" parTransId="{30A2F36C-31FF-4D6A-B354-2ED799E84C43}" sibTransId="{6D9897B6-FBA5-43E1-97E7-06719366E63C}"/>
    <dgm:cxn modelId="{DF045A3C-290E-4829-BBA8-F90BF6EE7ECA}" type="presOf" srcId="{2BD14278-03F5-44CD-9B2C-88DFBB0D2F7D}" destId="{4EC89ABB-97AD-43DC-A076-B7BA588EA76C}" srcOrd="0" destOrd="0" presId="urn:microsoft.com/office/officeart/2005/8/layout/hList1"/>
    <dgm:cxn modelId="{CA2AEA3E-32F1-4EA8-9842-6979442B78BC}" type="presOf" srcId="{9C64FF93-49D8-4483-B903-B3C78365E7B6}" destId="{8F4C8D6F-B162-4BDB-A655-07422199C483}" srcOrd="0" destOrd="0" presId="urn:microsoft.com/office/officeart/2005/8/layout/hList1"/>
    <dgm:cxn modelId="{4DBA9443-A912-4992-B45F-789ECBD02158}" srcId="{1EE05EC0-50F0-4713-881E-65E4ED3C6CF1}" destId="{C0259C91-1BFE-4550-91F1-A0D4415A0DD0}" srcOrd="0" destOrd="0" parTransId="{58A9C772-42D7-473B-8779-217EE30E80D4}" sibTransId="{30849272-32B0-46DA-B090-4CDEDFBC163E}"/>
    <dgm:cxn modelId="{07350B4C-AE83-42BE-8FDA-551E0E62C045}" srcId="{4DF43461-CA58-4B2D-AAD7-C6778C0BDBBF}" destId="{035E6537-6B7B-4F64-9C6A-7B0A7DF44960}" srcOrd="1" destOrd="0" parTransId="{271267D0-6A8C-4FB0-BEDB-44F14207C6BF}" sibTransId="{395E277D-99E4-428A-88EB-B153C961115F}"/>
    <dgm:cxn modelId="{1603D84E-D3C4-41CF-A420-9E654115ED0B}" srcId="{9C64FF93-49D8-4483-B903-B3C78365E7B6}" destId="{1EE05EC0-50F0-4713-881E-65E4ED3C6CF1}" srcOrd="2" destOrd="0" parTransId="{3D759B27-DB6A-4C1E-B4B8-8FB3ACEC4DFA}" sibTransId="{2FAC3927-6DDB-40A3-8B35-05078377D8BE}"/>
    <dgm:cxn modelId="{0873D077-D89B-43C3-AB1C-852C83009471}" type="presOf" srcId="{5584605D-E6DA-44AD-ACD1-8E856AAF8F25}" destId="{30C9E299-FBB3-47DE-9D9F-B1922A880CA8}" srcOrd="0" destOrd="0" presId="urn:microsoft.com/office/officeart/2005/8/layout/hList1"/>
    <dgm:cxn modelId="{223387AF-C0C9-478B-BEA2-E530ADD7A19B}" srcId="{5584605D-E6DA-44AD-ACD1-8E856AAF8F25}" destId="{2BD14278-03F5-44CD-9B2C-88DFBB0D2F7D}" srcOrd="0" destOrd="0" parTransId="{96EDA8E4-520D-4506-9154-A9F616DA9A13}" sibTransId="{A385C35E-842A-4B19-879B-5FD488AE5093}"/>
    <dgm:cxn modelId="{F346C3AF-BE3E-4718-BF8F-54EAF564023C}" srcId="{1EE05EC0-50F0-4713-881E-65E4ED3C6CF1}" destId="{ED5116CF-5A27-46A3-9749-7D2B99797704}" srcOrd="1" destOrd="0" parTransId="{AD3DCF07-F49F-4065-863C-01D753ADF3BB}" sibTransId="{E23D5598-E56B-4EE6-8C2C-206ED52EFAF9}"/>
    <dgm:cxn modelId="{E9CD67CB-2CBD-402B-8B20-EAB2B0FE68B4}" type="presOf" srcId="{C0259C91-1BFE-4550-91F1-A0D4415A0DD0}" destId="{C92FE5D7-D49F-4552-8236-531F773C92CD}" srcOrd="0" destOrd="0" presId="urn:microsoft.com/office/officeart/2005/8/layout/hList1"/>
    <dgm:cxn modelId="{0D34ABCD-B3F6-4DA3-8460-B21B1B4E8CF5}" type="presOf" srcId="{1EE05EC0-50F0-4713-881E-65E4ED3C6CF1}" destId="{5C879895-F7FD-400B-A96C-ECF5DDEEF5D8}" srcOrd="0" destOrd="0" presId="urn:microsoft.com/office/officeart/2005/8/layout/hList1"/>
    <dgm:cxn modelId="{AAC352D8-002C-47F4-BA21-269EA9CC5579}" type="presOf" srcId="{ED5116CF-5A27-46A3-9749-7D2B99797704}" destId="{C92FE5D7-D49F-4552-8236-531F773C92CD}" srcOrd="0" destOrd="1" presId="urn:microsoft.com/office/officeart/2005/8/layout/hList1"/>
    <dgm:cxn modelId="{92D323E5-51D0-4E4F-951A-9DD062397702}" type="presOf" srcId="{F7E4C278-F7B7-428A-AC6D-F126EDAFDEB8}" destId="{4EC89ABB-97AD-43DC-A076-B7BA588EA76C}" srcOrd="0" destOrd="1" presId="urn:microsoft.com/office/officeart/2005/8/layout/hList1"/>
    <dgm:cxn modelId="{A25835FE-71AA-4CC0-8606-71643817A08F}" type="presOf" srcId="{D190DC1E-6A16-4802-93E3-A613DCC49A28}" destId="{308AA37E-7959-444A-9006-795BE390C63D}" srcOrd="0" destOrd="0" presId="urn:microsoft.com/office/officeart/2005/8/layout/hList1"/>
    <dgm:cxn modelId="{E73AEEFE-8575-4258-B57D-EDC367B3A47A}" srcId="{9C64FF93-49D8-4483-B903-B3C78365E7B6}" destId="{4DF43461-CA58-4B2D-AAD7-C6778C0BDBBF}" srcOrd="0" destOrd="0" parTransId="{30594408-B757-41DA-B9DC-C00AAF4663C1}" sibTransId="{6CCD88B8-0513-4C58-8BF0-0E392C5E4175}"/>
    <dgm:cxn modelId="{F43874F9-7DD4-4BC0-A6B6-104EA1ABC1C9}" type="presParOf" srcId="{8F4C8D6F-B162-4BDB-A655-07422199C483}" destId="{4FA5C1B1-4FF0-4B60-A2E7-A20ACABF6E6F}" srcOrd="0" destOrd="0" presId="urn:microsoft.com/office/officeart/2005/8/layout/hList1"/>
    <dgm:cxn modelId="{14BF5E10-5AD0-4177-BD7B-6ABB05F2814B}" type="presParOf" srcId="{4FA5C1B1-4FF0-4B60-A2E7-A20ACABF6E6F}" destId="{A69552E5-33D7-4393-A49F-53031AE72453}" srcOrd="0" destOrd="0" presId="urn:microsoft.com/office/officeart/2005/8/layout/hList1"/>
    <dgm:cxn modelId="{1C4857E0-C94F-4E85-BC48-A0B437A35464}" type="presParOf" srcId="{4FA5C1B1-4FF0-4B60-A2E7-A20ACABF6E6F}" destId="{308AA37E-7959-444A-9006-795BE390C63D}" srcOrd="1" destOrd="0" presId="urn:microsoft.com/office/officeart/2005/8/layout/hList1"/>
    <dgm:cxn modelId="{8737AC3C-6BEE-4425-B2E3-6C200DB85DB5}" type="presParOf" srcId="{8F4C8D6F-B162-4BDB-A655-07422199C483}" destId="{A150E3FD-3B2E-4B4D-ACEE-20CAEAF83F0F}" srcOrd="1" destOrd="0" presId="urn:microsoft.com/office/officeart/2005/8/layout/hList1"/>
    <dgm:cxn modelId="{A1515905-10AE-4EDF-A379-A380C8214810}" type="presParOf" srcId="{8F4C8D6F-B162-4BDB-A655-07422199C483}" destId="{7A5E44F4-45E5-4F64-A5A7-8F6BFC7EA6AA}" srcOrd="2" destOrd="0" presId="urn:microsoft.com/office/officeart/2005/8/layout/hList1"/>
    <dgm:cxn modelId="{634D296E-2750-44D0-86F7-475E7BF3FFA4}" type="presParOf" srcId="{7A5E44F4-45E5-4F64-A5A7-8F6BFC7EA6AA}" destId="{30C9E299-FBB3-47DE-9D9F-B1922A880CA8}" srcOrd="0" destOrd="0" presId="urn:microsoft.com/office/officeart/2005/8/layout/hList1"/>
    <dgm:cxn modelId="{58198461-9A04-40AF-90B4-9B396E4CA74C}" type="presParOf" srcId="{7A5E44F4-45E5-4F64-A5A7-8F6BFC7EA6AA}" destId="{4EC89ABB-97AD-43DC-A076-B7BA588EA76C}" srcOrd="1" destOrd="0" presId="urn:microsoft.com/office/officeart/2005/8/layout/hList1"/>
    <dgm:cxn modelId="{8AC4E304-C125-4523-9EA0-43B41C2FBC57}" type="presParOf" srcId="{8F4C8D6F-B162-4BDB-A655-07422199C483}" destId="{829D1298-B674-4110-A541-731FC7F4AD4D}" srcOrd="3" destOrd="0" presId="urn:microsoft.com/office/officeart/2005/8/layout/hList1"/>
    <dgm:cxn modelId="{80D7905A-341D-4035-865B-7E5BEA6C0F19}" type="presParOf" srcId="{8F4C8D6F-B162-4BDB-A655-07422199C483}" destId="{20BB10EF-6185-4088-B9D0-84B0D093F7E2}" srcOrd="4" destOrd="0" presId="urn:microsoft.com/office/officeart/2005/8/layout/hList1"/>
    <dgm:cxn modelId="{2F44BCA6-405A-4274-92E5-11BCA65AA51B}" type="presParOf" srcId="{20BB10EF-6185-4088-B9D0-84B0D093F7E2}" destId="{5C879895-F7FD-400B-A96C-ECF5DDEEF5D8}" srcOrd="0" destOrd="0" presId="urn:microsoft.com/office/officeart/2005/8/layout/hList1"/>
    <dgm:cxn modelId="{4EB12D7E-871B-49DB-B4EB-951EBB7DA06D}" type="presParOf" srcId="{20BB10EF-6185-4088-B9D0-84B0D093F7E2}" destId="{C92FE5D7-D49F-4552-8236-531F773C92C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552E5-33D7-4393-A49F-53031AE72453}">
      <dsp:nvSpPr>
        <dsp:cNvPr id="0" name=""/>
        <dsp:cNvSpPr/>
      </dsp:nvSpPr>
      <dsp:spPr>
        <a:xfrm>
          <a:off x="3015" y="486025"/>
          <a:ext cx="2940514" cy="1037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Actual Costs &amp; Started </a:t>
          </a:r>
        </a:p>
      </dsp:txBody>
      <dsp:txXfrm>
        <a:off x="3015" y="486025"/>
        <a:ext cx="2940514" cy="1037672"/>
      </dsp:txXfrm>
    </dsp:sp>
    <dsp:sp modelId="{308AA37E-7959-444A-9006-795BE390C63D}">
      <dsp:nvSpPr>
        <dsp:cNvPr id="0" name=""/>
        <dsp:cNvSpPr/>
      </dsp:nvSpPr>
      <dsp:spPr>
        <a:xfrm>
          <a:off x="3015" y="1523698"/>
          <a:ext cx="2940514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$2 Million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45 Projects</a:t>
          </a:r>
        </a:p>
      </dsp:txBody>
      <dsp:txXfrm>
        <a:off x="3015" y="1523698"/>
        <a:ext cx="2940514" cy="1273680"/>
      </dsp:txXfrm>
    </dsp:sp>
    <dsp:sp modelId="{30C9E299-FBB3-47DE-9D9F-B1922A880CA8}">
      <dsp:nvSpPr>
        <dsp:cNvPr id="0" name=""/>
        <dsp:cNvSpPr/>
      </dsp:nvSpPr>
      <dsp:spPr>
        <a:xfrm>
          <a:off x="3355202" y="486025"/>
          <a:ext cx="2940514" cy="1037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Pending Costs &amp; Not Started</a:t>
          </a:r>
        </a:p>
      </dsp:txBody>
      <dsp:txXfrm>
        <a:off x="3355202" y="486025"/>
        <a:ext cx="2940514" cy="1037672"/>
      </dsp:txXfrm>
    </dsp:sp>
    <dsp:sp modelId="{4EC89ABB-97AD-43DC-A076-B7BA588EA76C}">
      <dsp:nvSpPr>
        <dsp:cNvPr id="0" name=""/>
        <dsp:cNvSpPr/>
      </dsp:nvSpPr>
      <dsp:spPr>
        <a:xfrm>
          <a:off x="3355202" y="1523698"/>
          <a:ext cx="2940514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$2 Million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34 Projects</a:t>
          </a:r>
        </a:p>
      </dsp:txBody>
      <dsp:txXfrm>
        <a:off x="3355202" y="1523698"/>
        <a:ext cx="2940514" cy="1273680"/>
      </dsp:txXfrm>
    </dsp:sp>
    <dsp:sp modelId="{5C879895-F7FD-400B-A96C-ECF5DDEEF5D8}">
      <dsp:nvSpPr>
        <dsp:cNvPr id="0" name=""/>
        <dsp:cNvSpPr/>
      </dsp:nvSpPr>
      <dsp:spPr>
        <a:xfrm>
          <a:off x="6707388" y="486025"/>
          <a:ext cx="2940514" cy="1037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Totals</a:t>
          </a:r>
        </a:p>
      </dsp:txBody>
      <dsp:txXfrm>
        <a:off x="6707388" y="486025"/>
        <a:ext cx="2940514" cy="1037672"/>
      </dsp:txXfrm>
    </dsp:sp>
    <dsp:sp modelId="{C92FE5D7-D49F-4552-8236-531F773C92CD}">
      <dsp:nvSpPr>
        <dsp:cNvPr id="0" name=""/>
        <dsp:cNvSpPr/>
      </dsp:nvSpPr>
      <dsp:spPr>
        <a:xfrm>
          <a:off x="6707388" y="1523698"/>
          <a:ext cx="2940514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$4 Million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79 Projects</a:t>
          </a:r>
        </a:p>
      </dsp:txBody>
      <dsp:txXfrm>
        <a:off x="6707388" y="1523698"/>
        <a:ext cx="2940514" cy="127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6255F4AB-74DE-49EE-A052-F78737D14CA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3EFE50AC-C482-48C2-B30A-1551FA0B0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84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4A8290CA-8009-4BFC-BCD3-D658B2C9904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8BEA104F-A3CB-4B14-B124-88A1E244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2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70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8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80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38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83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10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60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32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59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45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8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8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59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84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07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8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03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04F-A3CB-4B14-B124-88A1E244AC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4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798094E-1313-48B6-A7CB-4CEDC8CD5860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CC4FD81-EA41-4F7D-843E-6FC08DB5DF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2315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423C-7847-4E56-8BE8-CD34B02F0A89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D81-EA41-4F7D-843E-6FC08DB5DF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2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1033-6257-4357-9877-4FBEAF61BD03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D81-EA41-4F7D-843E-6FC08DB5DF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5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4F12-C9C4-4C2A-972F-BC7FD8D0D4ED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D81-EA41-4F7D-843E-6FC08DB5DF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1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3F4-76C7-438B-9DF3-D719411F2C31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D81-EA41-4F7D-843E-6FC08DB5DF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078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1329-07A9-41A8-BDF8-D0F567557EFB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D81-EA41-4F7D-843E-6FC08DB5DF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6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2554-0A35-4A2E-99BD-146417205CC6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D81-EA41-4F7D-843E-6FC08DB5DF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5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F830-8AA9-4316-976D-0249707FA86E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D81-EA41-4F7D-843E-6FC08DB5DF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8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ADA2-6B88-4E1B-B744-B6B5EF1D0216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D81-EA41-4F7D-843E-6FC08DB5DF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1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4BC9-2906-4666-A5C9-18041FA45855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D81-EA41-4F7D-843E-6FC08DB5DF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2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E677-0B64-4616-9224-8AF28496D8BF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D81-EA41-4F7D-843E-6FC08DB5DF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6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4A71516-8EA6-468B-A08C-1C5FB0870688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CC4FD81-EA41-4F7D-843E-6FC08DB5DF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3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3"/>
            <a:ext cx="10532022" cy="3654428"/>
          </a:xfrm>
        </p:spPr>
        <p:txBody>
          <a:bodyPr>
            <a:normAutofit/>
          </a:bodyPr>
          <a:lstStyle/>
          <a:p>
            <a:r>
              <a:rPr lang="en-US" sz="6600" dirty="0"/>
              <a:t>ESSER I, II, III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Governing Board</a:t>
            </a:r>
          </a:p>
          <a:p>
            <a:r>
              <a:rPr lang="en-US" sz="2800" dirty="0"/>
              <a:t>February 8,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4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13D59EC-B39E-7B93-A34B-013B1704E2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063" y="-4041775"/>
            <a:ext cx="9418637" cy="4041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II - Overview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987552" y="380593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II - Overview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6677" y="1235413"/>
            <a:ext cx="10422293" cy="53712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chemeClr val="tx1"/>
                </a:solidFill>
              </a:rPr>
              <a:t>ESSER II - $76.3M </a:t>
            </a:r>
            <a:endParaRPr lang="en-US" sz="3200" dirty="0">
              <a:solidFill>
                <a:schemeClr val="tx1"/>
              </a:solidFill>
            </a:endParaRP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Funding is available through 9/30/23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 Private School Allocations required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School Plans – $350,000 per school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Department Plans – Proposal process, guided by immediate needs and current situation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Key Themes : </a:t>
            </a:r>
          </a:p>
          <a:p>
            <a:pPr marL="1943100" lvl="3" indent="-5715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Virtual Learning Needs (1:1 computer initiative)</a:t>
            </a:r>
          </a:p>
          <a:p>
            <a:pPr marL="1943100" lvl="3" indent="-5715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Minimizing Transmission (Learning Spaces)</a:t>
            </a:r>
          </a:p>
          <a:p>
            <a:pPr marL="1943100" lvl="3" indent="-5715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Stipends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7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F7D9-0F1E-7659-285D-5F67358E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4041648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Allocations-Departments, Schools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976792" y="329793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II – Allocations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6792" y="1891051"/>
            <a:ext cx="4271433" cy="4281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chemeClr val="tx1"/>
                </a:solidFill>
              </a:rPr>
              <a:t>Allocations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Departments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Schools</a:t>
            </a:r>
            <a:r>
              <a:rPr lang="en-US" sz="1800" dirty="0">
                <a:solidFill>
                  <a:schemeClr val="tx1"/>
                </a:solidFill>
              </a:rPr>
              <a:t> (identified by CORE 5 positions in green)</a:t>
            </a:r>
            <a:endParaRPr lang="en-US" sz="3200" b="1" dirty="0">
              <a:solidFill>
                <a:schemeClr val="tx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chemeClr val="tx1"/>
                </a:solidFill>
              </a:rPr>
              <a:t>* Attachment - </a:t>
            </a:r>
            <a:r>
              <a:rPr lang="en-US" sz="1800" i="1" dirty="0">
                <a:solidFill>
                  <a:schemeClr val="tx1"/>
                </a:solidFill>
              </a:rPr>
              <a:t>ESSER II Approved Spending Plan FY22</a:t>
            </a:r>
          </a:p>
        </p:txBody>
      </p:sp>
      <p:pic>
        <p:nvPicPr>
          <p:cNvPr id="6" name="Picture 5" descr="ESSER II Allocati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877" y="1147864"/>
            <a:ext cx="4074556" cy="546792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2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7C73-868C-3F2B-23B4-12786D59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4041648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ESSER II - Allocations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938692" y="329793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II – Allocations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99897" y="992545"/>
            <a:ext cx="5170229" cy="360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</a:rPr>
              <a:t>* Attachment – </a:t>
            </a:r>
            <a:r>
              <a:rPr lang="en-US" sz="1600" i="1" dirty="0">
                <a:solidFill>
                  <a:schemeClr val="tx1"/>
                </a:solidFill>
              </a:rPr>
              <a:t>FY 22 ESSER II Allocations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78" t="1110" r="25286" b="1701"/>
          <a:stretch/>
        </p:blipFill>
        <p:spPr>
          <a:xfrm>
            <a:off x="1282676" y="1399968"/>
            <a:ext cx="4327537" cy="4467225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34" t="1284" r="22916" b="1007"/>
          <a:stretch/>
        </p:blipFill>
        <p:spPr>
          <a:xfrm>
            <a:off x="6362700" y="1412666"/>
            <a:ext cx="4359951" cy="4454527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396" y="5929860"/>
            <a:ext cx="384081" cy="280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1930" y="5870196"/>
            <a:ext cx="1639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Academic Loss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836" y="5946628"/>
            <a:ext cx="341406" cy="2255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69011" y="5870196"/>
            <a:ext cx="2337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Educational Technology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2008" y="5930826"/>
            <a:ext cx="381000" cy="2571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39386" y="5867193"/>
            <a:ext cx="2143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Mental Health (SEL)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8927" y="5943600"/>
            <a:ext cx="381000" cy="228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850975" y="5871746"/>
            <a:ext cx="186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Distance Learning</a:t>
            </a:r>
          </a:p>
        </p:txBody>
      </p:sp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5384" y="6347203"/>
            <a:ext cx="371475" cy="228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11938" y="6259928"/>
            <a:ext cx="186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PPE / Sanitation</a:t>
            </a:r>
          </a:p>
        </p:txBody>
      </p:sp>
      <p:pic>
        <p:nvPicPr>
          <p:cNvPr id="20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8690" y="6329739"/>
            <a:ext cx="400050" cy="2571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078740" y="6271803"/>
            <a:ext cx="3515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Minimizing Transmission (Spaces)</a:t>
            </a:r>
          </a:p>
        </p:txBody>
      </p:sp>
      <p:pic>
        <p:nvPicPr>
          <p:cNvPr id="21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8704" y="6328153"/>
            <a:ext cx="371475" cy="2476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62702" y="6259928"/>
            <a:ext cx="314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Other / Recruitment Retention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9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7180-7B89-8BC4-7495-F2610FD4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4041648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School Allocations by Category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976792" y="329793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II – Allocations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8523" y="1032848"/>
            <a:ext cx="10589178" cy="5093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</a:rPr>
              <a:t>School Allocations by Category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</a:rPr>
              <a:t>* Attachment - </a:t>
            </a:r>
            <a:r>
              <a:rPr lang="en-US" sz="1600" i="1" dirty="0">
                <a:solidFill>
                  <a:schemeClr val="tx1"/>
                </a:solidFill>
              </a:rPr>
              <a:t>ESSER II Approved Spending Plan FY22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i="1" dirty="0">
              <a:solidFill>
                <a:schemeClr val="tx1"/>
              </a:solidFill>
            </a:endParaRPr>
          </a:p>
        </p:txBody>
      </p:sp>
      <p:pic>
        <p:nvPicPr>
          <p:cNvPr id="3" name="Picture 2" descr="Allocations by Categor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090" y="2202765"/>
            <a:ext cx="6811186" cy="416930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8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3F536-E80C-C4C0-50FB-245596E09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4041648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Staffing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1103251" y="193606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II – Staffing</a:t>
            </a:r>
          </a:p>
        </p:txBody>
      </p:sp>
      <p:pic>
        <p:nvPicPr>
          <p:cNvPr id="5" name="Picture 4" descr="Staff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6" y="934980"/>
            <a:ext cx="5438070" cy="570834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Oval 2" descr="Position Description"/>
          <p:cNvSpPr/>
          <p:nvPr/>
        </p:nvSpPr>
        <p:spPr>
          <a:xfrm>
            <a:off x="664729" y="2065686"/>
            <a:ext cx="1290530" cy="2569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descr="Filled FTE"/>
          <p:cNvSpPr/>
          <p:nvPr/>
        </p:nvSpPr>
        <p:spPr>
          <a:xfrm>
            <a:off x="3422897" y="1877372"/>
            <a:ext cx="575171" cy="448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 descr="Vacant FTE"/>
          <p:cNvSpPr/>
          <p:nvPr/>
        </p:nvSpPr>
        <p:spPr>
          <a:xfrm>
            <a:off x="4538372" y="1877372"/>
            <a:ext cx="560700" cy="448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68045" y="1419224"/>
            <a:ext cx="4756826" cy="50498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* Attachment – </a:t>
            </a:r>
            <a:r>
              <a:rPr lang="en-US" sz="1800" i="1" dirty="0">
                <a:solidFill>
                  <a:schemeClr val="tx1"/>
                </a:solidFill>
              </a:rPr>
              <a:t>FY22 ESSER II FTE</a:t>
            </a:r>
          </a:p>
          <a:p>
            <a:pPr>
              <a:spcAft>
                <a:spcPts val="600"/>
              </a:spcAft>
            </a:pPr>
            <a:endParaRPr lang="en-US" sz="260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Filled FTE: 227.64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Vacant FTE: 172.04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56.9% fill rate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74 Schools were able to hire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TUVA Created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2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E638707-7361-31E9-06DC-1A2405696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4041648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ESSER II - Items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1103251" y="193606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II – Items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98297" y="1037711"/>
            <a:ext cx="8430651" cy="752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</a:rPr>
              <a:t>School Items by Category </a:t>
            </a:r>
            <a:r>
              <a:rPr lang="en-US" sz="1600" b="1" dirty="0">
                <a:solidFill>
                  <a:schemeClr val="tx1"/>
                </a:solidFill>
              </a:rPr>
              <a:t>(Summarized, not all inclusive)</a:t>
            </a:r>
          </a:p>
        </p:txBody>
      </p:sp>
      <p:pic>
        <p:nvPicPr>
          <p:cNvPr id="4" name="Picture 3" descr="School Items by Categor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56" y="1790700"/>
            <a:ext cx="9764535" cy="2771066"/>
          </a:xfrm>
          <a:prstGeom prst="rect">
            <a:avLst/>
          </a:prstGeom>
        </p:spPr>
      </p:pic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26" y="4934605"/>
            <a:ext cx="1359526" cy="1237595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561" y="5232638"/>
            <a:ext cx="1384820" cy="1646813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997" y="5314755"/>
            <a:ext cx="1739757" cy="1068582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146" y="4720174"/>
            <a:ext cx="1330713" cy="1335871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0354" y="4695956"/>
            <a:ext cx="1237595" cy="1237595"/>
          </a:xfrm>
          <a:prstGeom prst="rect">
            <a:avLst/>
          </a:prstGeom>
        </p:spPr>
      </p:pic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2322" y="5388110"/>
            <a:ext cx="1377815" cy="1377815"/>
          </a:xfrm>
          <a:prstGeom prst="rect">
            <a:avLst/>
          </a:prstGeom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69" y="4821725"/>
            <a:ext cx="764427" cy="80161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1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8CCA6E-9C52-5B13-292C-C99B88EA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4041648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ESSER II - Projects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1103251" y="193606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II – Projects</a:t>
            </a:r>
          </a:p>
        </p:txBody>
      </p:sp>
      <p:graphicFrame>
        <p:nvGraphicFramePr>
          <p:cNvPr id="2" name="Diagram 1" descr="Funding available through 2023 ESSER II"/>
          <p:cNvGraphicFramePr/>
          <p:nvPr>
            <p:extLst>
              <p:ext uri="{D42A27DB-BD31-4B8C-83A1-F6EECF244321}">
                <p14:modId xmlns:p14="http://schemas.microsoft.com/office/powerpoint/2010/main" val="409540624"/>
              </p:ext>
            </p:extLst>
          </p:nvPr>
        </p:nvGraphicFramePr>
        <p:xfrm>
          <a:off x="1103251" y="783771"/>
          <a:ext cx="9650919" cy="328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62175" y="4241841"/>
            <a:ext cx="7410450" cy="8309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Funding for all projects funded from ESSER II is available through 9/30/23.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Unfinished projects will continue into the ’22-’23 school year.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713DA1-74AE-A832-EF3A-BFE1D4C5A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4041648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ESSER II Projects continued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1103251" y="193606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II – Projects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51" y="4073575"/>
            <a:ext cx="5520623" cy="2487731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583" y="779789"/>
            <a:ext cx="2383276" cy="2908662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799" y="1063973"/>
            <a:ext cx="3499304" cy="262447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928043" y="1048415"/>
            <a:ext cx="3141061" cy="31442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79 Projects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54 Sites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Outdoor Learning Spaces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Safety/Health Modifications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7103" y="4192621"/>
            <a:ext cx="2987299" cy="23227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64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5A8B-CA0E-CC70-8BAF-C66904F5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4041648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Financial Summary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1103251" y="193606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II – Financial Summary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3304" y="5071556"/>
            <a:ext cx="2952587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Unspent Areas: </a:t>
            </a:r>
          </a:p>
          <a:p>
            <a:pPr marL="285750" indent="-285750">
              <a:buFontTx/>
              <a:buChar char="-"/>
            </a:pPr>
            <a:r>
              <a:rPr lang="en-US" dirty="0"/>
              <a:t>Summer School</a:t>
            </a:r>
          </a:p>
          <a:p>
            <a:pPr marL="285750" indent="-285750">
              <a:buFontTx/>
              <a:buChar char="-"/>
            </a:pPr>
            <a:r>
              <a:rPr lang="en-US" dirty="0"/>
              <a:t>30% Kindergarten</a:t>
            </a:r>
          </a:p>
          <a:p>
            <a:pPr marL="285750" indent="-285750">
              <a:buFontTx/>
              <a:buChar char="-"/>
            </a:pPr>
            <a:r>
              <a:rPr lang="en-US" dirty="0"/>
              <a:t>Schools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29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DADA-830F-AA5F-9885-CEA18DA5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4041648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ESSER III Overview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976792" y="329793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III - Overview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6677" y="1400783"/>
            <a:ext cx="9670285" cy="52058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chemeClr val="tx1"/>
                </a:solidFill>
              </a:rPr>
              <a:t>ESSER III - $172.9M </a:t>
            </a:r>
            <a:endParaRPr lang="en-US" sz="3200" dirty="0">
              <a:solidFill>
                <a:schemeClr val="tx1"/>
              </a:solidFill>
            </a:endParaRP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Funding is available through 9/30/24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 Private School Allocations required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Governing Board requests monthly as an Immediate Needs Action Item.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School Plans – $350,000 per school for FY23 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District Plans – Determined by current situation.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0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AC02-AE38-7BC2-ADCB-2755104B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4041648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6229" y="430440"/>
            <a:ext cx="9445557" cy="6335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b="1" u="sng" dirty="0">
                <a:solidFill>
                  <a:schemeClr val="tx1"/>
                </a:solidFill>
              </a:rPr>
              <a:t>ESSER I – $18.5M </a:t>
            </a:r>
            <a:endParaRPr lang="en-US" sz="2800" u="sng" dirty="0">
              <a:solidFill>
                <a:schemeClr val="tx1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Coronavirus Aid, Relief, &amp; Economic Security (CARES) Act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Enacted March 27, 2020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b="1" u="sng" dirty="0">
                <a:solidFill>
                  <a:schemeClr val="tx1"/>
                </a:solidFill>
              </a:rPr>
              <a:t>ESSER II - $76.3M </a:t>
            </a:r>
            <a:endParaRPr lang="en-US" sz="2800" u="sng" dirty="0">
              <a:solidFill>
                <a:schemeClr val="tx1"/>
              </a:solidFill>
            </a:endParaRPr>
          </a:p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Coronavirus Response &amp; Relief Supplemental Appropriations (CRRSA) Act</a:t>
            </a:r>
          </a:p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Enacted December 27, 2020</a:t>
            </a:r>
          </a:p>
          <a:p>
            <a:pPr>
              <a:spcAft>
                <a:spcPts val="1200"/>
              </a:spcAft>
            </a:pPr>
            <a:r>
              <a:rPr lang="en-US" sz="2800" b="1" u="sng" dirty="0">
                <a:solidFill>
                  <a:schemeClr val="tx1"/>
                </a:solidFill>
              </a:rPr>
              <a:t>ESSER III - $172.9M </a:t>
            </a:r>
            <a:endParaRPr lang="en-US" sz="2800" u="sng" dirty="0">
              <a:solidFill>
                <a:schemeClr val="tx1"/>
              </a:solidFill>
            </a:endParaRPr>
          </a:p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American Rescue Plan (ARP)</a:t>
            </a:r>
          </a:p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Enacted March 11, 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85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284534-1115-49D8-347A-EF71777781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063" y="-4041775"/>
            <a:ext cx="9418637" cy="4041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III - Financial Summary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976792" y="329793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III - Financial Summary</a:t>
            </a:r>
          </a:p>
        </p:txBody>
      </p:sp>
      <p:pic>
        <p:nvPicPr>
          <p:cNvPr id="2" name="Picture 1" descr="Governing Board Approved - Immediate Need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83" y="1630046"/>
            <a:ext cx="6403857" cy="395633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84883" y="5917756"/>
            <a:ext cx="5615917" cy="5088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</a:rPr>
              <a:t>* Attachment – </a:t>
            </a:r>
            <a:r>
              <a:rPr lang="en-US" sz="1600" i="1" dirty="0">
                <a:solidFill>
                  <a:schemeClr val="tx1"/>
                </a:solidFill>
              </a:rPr>
              <a:t>ESSER III Governing Board Approval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1387" y="1322962"/>
            <a:ext cx="3657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Approved Allocations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$40,868,944.01</a:t>
            </a:r>
          </a:p>
          <a:p>
            <a:endParaRPr lang="en-US" sz="2400" dirty="0"/>
          </a:p>
          <a:p>
            <a:r>
              <a:rPr lang="en-US" sz="2400" b="1" u="sng" dirty="0"/>
              <a:t>Remaining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$132,056273.31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Immediate Needs submitted monthly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School &amp; District Plans submitted in June 2022</a:t>
            </a:r>
          </a:p>
          <a:p>
            <a:endParaRPr lang="en-US" sz="2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52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3513-9321-F77A-88DA-0062EF81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4041648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ESSER III Financial Summary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1103251" y="193606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III – Financial Summary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2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BBF0-AD57-73B0-E29B-EFBB9FA7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4041648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18142" y="2960660"/>
            <a:ext cx="8613058" cy="842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9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7C3A86-B6CB-7DC3-4C97-D1B49B729A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063" y="-4041775"/>
            <a:ext cx="9418637" cy="4041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- Eligibility Requirements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1103251" y="193606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- Eligibility Requirements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45140" y="1047212"/>
            <a:ext cx="9221822" cy="5543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</a:rPr>
              <a:t>“ For the Prevention, Preparation, &amp; Response to the Coronavirus Pandemic”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Academic Loss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Educational Technology</a:t>
            </a:r>
          </a:p>
          <a:p>
            <a:pPr marL="457200" lvl="3" indent="-457200">
              <a:lnSpc>
                <a:spcPct val="95000"/>
              </a:lnSpc>
              <a:spcBef>
                <a:spcPts val="14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Mental Health Support / Social Emotional Learning</a:t>
            </a:r>
          </a:p>
          <a:p>
            <a:pPr marL="457200" lvl="3" indent="-457200">
              <a:lnSpc>
                <a:spcPct val="95000"/>
              </a:lnSpc>
              <a:spcBef>
                <a:spcPts val="14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Distance Learning</a:t>
            </a:r>
          </a:p>
          <a:p>
            <a:pPr marL="457200" lvl="3" indent="-457200">
              <a:lnSpc>
                <a:spcPct val="95000"/>
              </a:lnSpc>
              <a:spcBef>
                <a:spcPts val="14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Personal Protective Equipment / Sanitation</a:t>
            </a:r>
          </a:p>
          <a:p>
            <a:pPr marL="457200" lvl="3" indent="-457200">
              <a:lnSpc>
                <a:spcPct val="95000"/>
              </a:lnSpc>
              <a:spcBef>
                <a:spcPts val="14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Minimizing Transmission (Learning Spaces)</a:t>
            </a:r>
          </a:p>
          <a:p>
            <a:pPr marL="457200" lvl="3" indent="-457200">
              <a:lnSpc>
                <a:spcPct val="95000"/>
              </a:lnSpc>
              <a:spcBef>
                <a:spcPts val="14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Recruitment / Retention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9314E6-0B05-7082-21CA-A19FFF47D3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063" y="-4041775"/>
            <a:ext cx="9418637" cy="4041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Decision Making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968875" y="300610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Decision Making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1949" y="1478604"/>
            <a:ext cx="9659566" cy="481536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Allowable use of Funds and Grant Guidance 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Immediate Needs &amp; Response 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Strategic Priorities</a:t>
            </a:r>
          </a:p>
          <a:p>
            <a:pPr marL="971550" lvl="1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Mitigation Measures</a:t>
            </a:r>
          </a:p>
          <a:p>
            <a:pPr marL="971550" lvl="1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Academic Recovery</a:t>
            </a:r>
          </a:p>
          <a:p>
            <a:pPr marL="971550" lvl="1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Long Term Investments, One Time Purchases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D50D-E1AA-3E1F-A064-F771AEA1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4041648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School Guidance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976792" y="329793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Decision Making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6792" y="1322962"/>
            <a:ext cx="9819099" cy="5233113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>
                <a:solidFill>
                  <a:schemeClr val="tx1"/>
                </a:solidFill>
              </a:rPr>
              <a:t>Core 5 Areas – School Guidance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en-US" sz="3200" b="1" u="sng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Intervention</a:t>
            </a:r>
            <a:r>
              <a:rPr lang="en-US" sz="2800" dirty="0">
                <a:solidFill>
                  <a:schemeClr val="tx1"/>
                </a:solidFill>
              </a:rPr>
              <a:t> – Math, Reading, RTI, Credit Recovery, Teaching Assistants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CSP</a:t>
            </a:r>
            <a:r>
              <a:rPr lang="en-US" sz="2800" dirty="0">
                <a:solidFill>
                  <a:schemeClr val="tx1"/>
                </a:solidFill>
              </a:rPr>
              <a:t> – Curriculum Service Provider, Coaching of Teachers, Develop PD, Data, PLC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MTSS</a:t>
            </a:r>
            <a:r>
              <a:rPr lang="en-US" sz="2800" dirty="0">
                <a:solidFill>
                  <a:schemeClr val="tx1"/>
                </a:solidFill>
              </a:rPr>
              <a:t> – Multi Tiered Systems of Support, manage student data, interventions, school system, teachers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Social Worker </a:t>
            </a:r>
            <a:r>
              <a:rPr lang="en-US" sz="2800" dirty="0">
                <a:solidFill>
                  <a:schemeClr val="tx1"/>
                </a:solidFill>
              </a:rPr>
              <a:t>– Social Work, Behavior, Families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Counselor</a:t>
            </a:r>
            <a:r>
              <a:rPr lang="en-US" sz="2800" dirty="0">
                <a:solidFill>
                  <a:schemeClr val="tx1"/>
                </a:solidFill>
              </a:rPr>
              <a:t> – Counseling, College &amp; Career, SEL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7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502910-129E-F667-8551-C2AE7699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4041648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Menu Options-School Guidance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976792" y="329793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Decision Making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6792" y="1215957"/>
            <a:ext cx="9819099" cy="5340118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>
                <a:solidFill>
                  <a:schemeClr val="tx1"/>
                </a:solidFill>
              </a:rPr>
              <a:t>Menu Options – School Guidance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pic>
        <p:nvPicPr>
          <p:cNvPr id="2" name="Picture 1" descr="School Guidanc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823" y="2241662"/>
            <a:ext cx="9329036" cy="393053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4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5DC8-81C5-F3B1-6B7D-5D8AA4B9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4041648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ESSER I Overview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976792" y="329793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 - Overview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76792" y="1225685"/>
            <a:ext cx="9692640" cy="543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chemeClr val="tx1"/>
                </a:solidFill>
              </a:rPr>
              <a:t>ESSER I – $18.5M </a:t>
            </a:r>
            <a:endParaRPr lang="en-US" sz="3600" dirty="0">
              <a:solidFill>
                <a:schemeClr val="tx1"/>
              </a:solidFill>
            </a:endParaRP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Funding is available through 9/30/22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Private Schools received $872,230.76 as their proportionate share amount. 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TUSD received $17,685,868.62.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Key Themes:</a:t>
            </a:r>
          </a:p>
          <a:p>
            <a:pPr marL="1828800" lvl="3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Stabilizing Employment</a:t>
            </a:r>
          </a:p>
          <a:p>
            <a:pPr marL="1828800" lvl="3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Health &amp; Safety</a:t>
            </a:r>
          </a:p>
          <a:p>
            <a:pPr marL="1828800" lvl="3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Virtual Learning 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2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51610D-28D7-4A1D-CC1B-2CBE76D44E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063" y="-4041775"/>
            <a:ext cx="9418637" cy="4041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 – Allocations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1103251" y="193606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 – Allocations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8989" y="1282319"/>
            <a:ext cx="286744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Instructional Items</a:t>
            </a:r>
          </a:p>
          <a:p>
            <a:endParaRPr lang="en-US" dirty="0"/>
          </a:p>
          <a:p>
            <a:r>
              <a:rPr lang="en-US" dirty="0"/>
              <a:t>Academic Loss </a:t>
            </a:r>
          </a:p>
          <a:p>
            <a:r>
              <a:rPr lang="en-US" dirty="0"/>
              <a:t>Distance Learning</a:t>
            </a:r>
          </a:p>
          <a:p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26224"/>
              </p:ext>
            </p:extLst>
          </p:nvPr>
        </p:nvGraphicFramePr>
        <p:xfrm>
          <a:off x="4202349" y="1052210"/>
          <a:ext cx="6593542" cy="183293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593542">
                  <a:extLst>
                    <a:ext uri="{9D8B030D-6E8A-4147-A177-3AD203B41FA5}">
                      <a16:colId xmlns:a16="http://schemas.microsoft.com/office/drawing/2014/main" val="3361250505"/>
                    </a:ext>
                  </a:extLst>
                </a:gridCol>
              </a:tblGrid>
              <a:tr h="252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Summer School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4173017"/>
                  </a:ext>
                </a:extLst>
              </a:tr>
              <a:tr h="252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Great Minds, </a:t>
                      </a:r>
                      <a:r>
                        <a:rPr lang="en-US" sz="1400" u="none" strike="noStrike" dirty="0" err="1">
                          <a:effectLst/>
                        </a:rPr>
                        <a:t>Newsela</a:t>
                      </a:r>
                      <a:r>
                        <a:rPr lang="en-US" sz="1400" u="none" strike="noStrike" dirty="0">
                          <a:effectLst/>
                        </a:rPr>
                        <a:t>, Rosetta Stone, Platform Athletics, Imagine Learning, Cengage, Verner, IXL, </a:t>
                      </a:r>
                      <a:r>
                        <a:rPr lang="en-US" sz="1400" u="none" strike="noStrike" dirty="0" err="1">
                          <a:effectLst/>
                        </a:rPr>
                        <a:t>Gracenotes</a:t>
                      </a:r>
                      <a:r>
                        <a:rPr lang="en-US" sz="1400" u="none" strike="noStrike" dirty="0">
                          <a:effectLst/>
                        </a:rPr>
                        <a:t>, Tech supplies/headsets, Make music, PPE/Safety supplies,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651559"/>
                  </a:ext>
                </a:extLst>
              </a:tr>
              <a:tr h="456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Laptops, </a:t>
                      </a:r>
                      <a:r>
                        <a:rPr lang="en-US" sz="1400" u="none" strike="noStrike" dirty="0" err="1">
                          <a:effectLst/>
                        </a:rPr>
                        <a:t>chromebooks</a:t>
                      </a:r>
                      <a:r>
                        <a:rPr lang="en-US" sz="1400" u="none" strike="noStrike" dirty="0">
                          <a:effectLst/>
                        </a:rPr>
                        <a:t> and related access, charging carts, document cameras, access points, </a:t>
                      </a:r>
                      <a:r>
                        <a:rPr lang="en-US" sz="1400" u="none" strike="noStrike" dirty="0" err="1">
                          <a:effectLst/>
                        </a:rPr>
                        <a:t>ipads</a:t>
                      </a:r>
                      <a:r>
                        <a:rPr lang="en-US" sz="1400" u="none" strike="noStrike" dirty="0">
                          <a:effectLst/>
                        </a:rPr>
                        <a:t>/tablets, projectors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962467"/>
                  </a:ext>
                </a:extLst>
              </a:tr>
              <a:tr h="205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Wifi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 Hot Spots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9908112"/>
                  </a:ext>
                </a:extLst>
              </a:tr>
              <a:tr h="252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Zoom integration, Canvas cloud subscription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080476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88989" y="3965055"/>
            <a:ext cx="286744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Support Service Items</a:t>
            </a:r>
          </a:p>
          <a:p>
            <a:endParaRPr lang="en-US" b="1" dirty="0"/>
          </a:p>
          <a:p>
            <a:r>
              <a:rPr lang="en-US" dirty="0"/>
              <a:t>Educational Technology</a:t>
            </a:r>
          </a:p>
          <a:p>
            <a:r>
              <a:rPr lang="en-US" dirty="0"/>
              <a:t>Distance Learning</a:t>
            </a:r>
          </a:p>
          <a:p>
            <a:r>
              <a:rPr lang="en-US" dirty="0"/>
              <a:t>PPE/Sanitation</a:t>
            </a:r>
          </a:p>
          <a:p>
            <a:r>
              <a:rPr lang="en-US" dirty="0"/>
              <a:t>Retention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155900"/>
              </p:ext>
            </p:extLst>
          </p:nvPr>
        </p:nvGraphicFramePr>
        <p:xfrm>
          <a:off x="4202349" y="3225192"/>
          <a:ext cx="6593542" cy="32976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593542">
                  <a:extLst>
                    <a:ext uri="{9D8B030D-6E8A-4147-A177-3AD203B41FA5}">
                      <a16:colId xmlns:a16="http://schemas.microsoft.com/office/drawing/2014/main" val="1995503152"/>
                    </a:ext>
                  </a:extLst>
                </a:gridCol>
              </a:tblGrid>
              <a:tr h="166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Payroll &amp; Benefits – Community Schools, Food Service Department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549125060"/>
                  </a:ext>
                </a:extLst>
              </a:tr>
              <a:tr h="149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Payroll</a:t>
                      </a:r>
                      <a:r>
                        <a:rPr lang="en-US" sz="1400" u="none" strike="noStrike" baseline="0" dirty="0">
                          <a:effectLst/>
                        </a:rPr>
                        <a:t> &amp; b</a:t>
                      </a:r>
                      <a:r>
                        <a:rPr lang="en-US" sz="1400" u="none" strike="noStrike" dirty="0">
                          <a:effectLst/>
                        </a:rPr>
                        <a:t>enefits for subs,</a:t>
                      </a:r>
                      <a:r>
                        <a:rPr lang="en-US" sz="1400" u="none" strike="noStrike" baseline="0" dirty="0">
                          <a:effectLst/>
                        </a:rPr>
                        <a:t> classified temp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587221649"/>
                  </a:ext>
                </a:extLst>
              </a:tr>
              <a:tr h="149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Memberships</a:t>
                      </a:r>
                      <a:r>
                        <a:rPr lang="en-US" sz="1400" u="none" strike="noStrike" baseline="0" dirty="0">
                          <a:effectLst/>
                        </a:rPr>
                        <a:t> for online curriculum resources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4065155626"/>
                  </a:ext>
                </a:extLst>
              </a:tr>
              <a:tr h="157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Technology warranties, cleaning services (PS)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312920765"/>
                  </a:ext>
                </a:extLst>
              </a:tr>
              <a:tr h="149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Technology warranties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509545595"/>
                  </a:ext>
                </a:extLst>
              </a:tr>
              <a:tr h="169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Covid</a:t>
                      </a:r>
                      <a:r>
                        <a:rPr lang="en-US" sz="1400" u="none" strike="noStrike" dirty="0">
                          <a:effectLst/>
                        </a:rPr>
                        <a:t> insurance increase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192039960"/>
                  </a:ext>
                </a:extLst>
              </a:tr>
              <a:tr h="31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PPE (gloves, masks,</a:t>
                      </a:r>
                      <a:r>
                        <a:rPr lang="en-US" sz="1400" u="none" strike="noStrike" baseline="0" dirty="0">
                          <a:effectLst/>
                        </a:rPr>
                        <a:t> health services </a:t>
                      </a:r>
                      <a:r>
                        <a:rPr lang="en-US" sz="1400" u="none" strike="noStrike" dirty="0">
                          <a:effectLst/>
                        </a:rPr>
                        <a:t>gowns, </a:t>
                      </a:r>
                      <a:r>
                        <a:rPr lang="en-US" sz="1400" u="none" strike="noStrike" dirty="0" err="1">
                          <a:effectLst/>
                        </a:rPr>
                        <a:t>etc</a:t>
                      </a:r>
                      <a:r>
                        <a:rPr lang="en-US" sz="1400" u="none" strike="noStrike" dirty="0">
                          <a:effectLst/>
                        </a:rPr>
                        <a:t>), thermometers, cleaning and sanitizing supplies, filters, water bottles, classroom supplies, desk barriers,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2903854620"/>
                  </a:ext>
                </a:extLst>
              </a:tr>
              <a:tr h="31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Air purifiers, bottle fillers, floor scrubbers, vacuums, sanitizing sprayers, utility carts, classroom furnishings, hand-wash stations,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2957663169"/>
                  </a:ext>
                </a:extLst>
              </a:tr>
              <a:tr h="198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14-passenger bus,</a:t>
                      </a:r>
                      <a:r>
                        <a:rPr lang="en-US" sz="1400" u="none" strike="noStrike" baseline="0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preparation, service and parts, social distancing needs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398760660"/>
                  </a:ext>
                </a:extLst>
              </a:tr>
              <a:tr h="194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Staff laptops and accessories, 3D printer,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625065533"/>
                  </a:ext>
                </a:extLst>
              </a:tr>
              <a:tr h="20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Graduation events rental social distance items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3564348299"/>
                  </a:ext>
                </a:extLst>
              </a:tr>
              <a:tr h="149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Health</a:t>
                      </a:r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Safety communication – printing, mailing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530806473"/>
                  </a:ext>
                </a:extLst>
              </a:tr>
              <a:tr h="149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Student</a:t>
                      </a:r>
                      <a:r>
                        <a:rPr lang="en-US" sz="1400" u="none" strike="noStrike" baseline="0" dirty="0">
                          <a:effectLst/>
                        </a:rPr>
                        <a:t> w</a:t>
                      </a:r>
                      <a:r>
                        <a:rPr lang="en-US" sz="1400" u="none" strike="noStrike" dirty="0">
                          <a:effectLst/>
                        </a:rPr>
                        <a:t>ater bottles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3244193323"/>
                  </a:ext>
                </a:extLst>
              </a:tr>
            </a:tbl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4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EEED6C7-7121-DE75-0869-9D68B7C4CF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063" y="-4041775"/>
            <a:ext cx="9418637" cy="4041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 – Financial Summary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803E77-9B7D-48C5-93B1-10B99E32447F}"/>
              </a:ext>
            </a:extLst>
          </p:cNvPr>
          <p:cNvSpPr txBox="1">
            <a:spLocks/>
          </p:cNvSpPr>
          <p:nvPr/>
        </p:nvSpPr>
        <p:spPr>
          <a:xfrm>
            <a:off x="1103251" y="193606"/>
            <a:ext cx="9692640" cy="590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ESSER I – Financial Summary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3A4508-202D-4079-8844-3DA7C27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CC4FD81-EA41-4F7D-843E-6FC08DB5DF1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3408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10697</TotalTime>
  <Words>940</Words>
  <Application>Microsoft Office PowerPoint</Application>
  <PresentationFormat>Widescreen</PresentationFormat>
  <Paragraphs>220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Schoolbook</vt:lpstr>
      <vt:lpstr>Wingdings</vt:lpstr>
      <vt:lpstr>Wingdings 2</vt:lpstr>
      <vt:lpstr>View</vt:lpstr>
      <vt:lpstr>ESSER I, II, III </vt:lpstr>
      <vt:lpstr>Timeline</vt:lpstr>
      <vt:lpstr>ESSER - Eligibility Requirements</vt:lpstr>
      <vt:lpstr>ESSER Decision Making</vt:lpstr>
      <vt:lpstr>School Guidance</vt:lpstr>
      <vt:lpstr>Menu Options-School Guidance</vt:lpstr>
      <vt:lpstr>ESSER I Overview</vt:lpstr>
      <vt:lpstr>ESSER I – Allocations</vt:lpstr>
      <vt:lpstr>ESSER I – Financial Summary</vt:lpstr>
      <vt:lpstr>ESSER II - Overview</vt:lpstr>
      <vt:lpstr>Allocations-Departments, Schools</vt:lpstr>
      <vt:lpstr>ESSER II - Allocations</vt:lpstr>
      <vt:lpstr>School Allocations by Category</vt:lpstr>
      <vt:lpstr>Staffing</vt:lpstr>
      <vt:lpstr>ESSER II - Items</vt:lpstr>
      <vt:lpstr>ESSER II - Projects</vt:lpstr>
      <vt:lpstr>ESSER II Projects continued</vt:lpstr>
      <vt:lpstr>Financial Summary</vt:lpstr>
      <vt:lpstr>ESSER III Overview</vt:lpstr>
      <vt:lpstr>ESSER III - Financial Summary</vt:lpstr>
      <vt:lpstr>ESSER III Financial Summary</vt:lpstr>
      <vt:lpstr>Questions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Lansa, Jonathan</dc:creator>
  <cp:lastModifiedBy>Joseph Sears</cp:lastModifiedBy>
  <cp:revision>261</cp:revision>
  <cp:lastPrinted>2021-11-15T22:05:51Z</cp:lastPrinted>
  <dcterms:created xsi:type="dcterms:W3CDTF">2020-08-19T17:31:16Z</dcterms:created>
  <dcterms:modified xsi:type="dcterms:W3CDTF">2022-10-12T17:46:39Z</dcterms:modified>
</cp:coreProperties>
</file>